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a343aab02104ec6" /><Relationship Type="http://schemas.openxmlformats.org/officeDocument/2006/relationships/extended-properties" Target="/docProps/app.xml" Id="R92fc5121ddfd4ba5" /><Relationship Type="http://schemas.openxmlformats.org/officeDocument/2006/relationships/officeDocument" Target="/ppt/presentation.xml" Id="Rd5de81290bb64f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68aca13cc047d1"/>
  </p:sldMasterIdLst>
  <p:notesMasterIdLst>
    <p:notesMasterId xmlns:r="http://schemas.openxmlformats.org/officeDocument/2006/relationships" r:id="Rdb9032bd3226408d"/>
  </p:notesMasterIdLst>
  <p:sldIdLst>
    <p:sldId xmlns:r="http://schemas.openxmlformats.org/officeDocument/2006/relationships" id="256" r:id="Ref3631efa8d541d4"/>
    <p:sldId xmlns:r="http://schemas.openxmlformats.org/officeDocument/2006/relationships" id="257" r:id="R0c1a6bd36568475b"/>
    <p:sldId xmlns:r="http://schemas.openxmlformats.org/officeDocument/2006/relationships" id="258" r:id="R495722b55acb4c8b"/>
    <p:sldId xmlns:r="http://schemas.openxmlformats.org/officeDocument/2006/relationships" id="259" r:id="R239ba6b9ac9e4026"/>
    <p:sldId xmlns:r="http://schemas.openxmlformats.org/officeDocument/2006/relationships" id="260" r:id="R7afcf994fcbb43c5"/>
    <p:sldId xmlns:r="http://schemas.openxmlformats.org/officeDocument/2006/relationships" id="261" r:id="Rccee7289c0344cc5"/>
    <p:sldId xmlns:r="http://schemas.openxmlformats.org/officeDocument/2006/relationships" id="262" r:id="R89a848bc0cd9404a"/>
    <p:sldId xmlns:r="http://schemas.openxmlformats.org/officeDocument/2006/relationships" id="263" r:id="Rc47067b5f4c74e93"/>
    <p:sldId xmlns:r="http://schemas.openxmlformats.org/officeDocument/2006/relationships" id="264" r:id="R5f86b5b65ef642b2"/>
    <p:sldId xmlns:r="http://schemas.openxmlformats.org/officeDocument/2006/relationships" id="265" r:id="R06599c8ae9954f86"/>
    <p:sldId xmlns:r="http://schemas.openxmlformats.org/officeDocument/2006/relationships" id="266" r:id="R6921dc8af94b4b71"/>
    <p:sldId xmlns:r="http://schemas.openxmlformats.org/officeDocument/2006/relationships" id="267" r:id="R1f1fd4f6474e44d7"/>
    <p:sldId xmlns:r="http://schemas.openxmlformats.org/officeDocument/2006/relationships" id="268" r:id="R7c96eac52ec042f9"/>
    <p:sldId xmlns:r="http://schemas.openxmlformats.org/officeDocument/2006/relationships" id="269" r:id="Ra4b6cd1f40194ac0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706887fb9245a9" /><Relationship Type="http://schemas.openxmlformats.org/officeDocument/2006/relationships/slideMaster" Target="/ppt/slideMasters/slideMaster1.xml" Id="R1d68aca13cc047d1" /><Relationship Type="http://schemas.openxmlformats.org/officeDocument/2006/relationships/notesMaster" Target="/ppt/notesMasters/notesMaster1.xml" Id="Rdb9032bd3226408d" /><Relationship Type="http://schemas.openxmlformats.org/officeDocument/2006/relationships/presProps" Target="/ppt/presProps.xml" Id="R5d7e37200a3b4443" /><Relationship Type="http://schemas.openxmlformats.org/officeDocument/2006/relationships/tableStyles" Target="/ppt/tableStyles.xml" Id="Raca8649151cc4a6a" /><Relationship Type="http://schemas.openxmlformats.org/officeDocument/2006/relationships/slide" Target="/ppt/slides/slide1.xml" Id="Ref3631efa8d541d4" /><Relationship Type="http://schemas.openxmlformats.org/officeDocument/2006/relationships/slide" Target="/ppt/slides/slide2.xml" Id="R0c1a6bd36568475b" /><Relationship Type="http://schemas.openxmlformats.org/officeDocument/2006/relationships/slide" Target="/ppt/slides/slide3.xml" Id="R495722b55acb4c8b" /><Relationship Type="http://schemas.openxmlformats.org/officeDocument/2006/relationships/slide" Target="/ppt/slides/slide4.xml" Id="R239ba6b9ac9e4026" /><Relationship Type="http://schemas.openxmlformats.org/officeDocument/2006/relationships/slide" Target="/ppt/slides/slide5.xml" Id="R7afcf994fcbb43c5" /><Relationship Type="http://schemas.openxmlformats.org/officeDocument/2006/relationships/slide" Target="/ppt/slides/slide6.xml" Id="Rccee7289c0344cc5" /><Relationship Type="http://schemas.openxmlformats.org/officeDocument/2006/relationships/slide" Target="/ppt/slides/slide7.xml" Id="R89a848bc0cd9404a" /><Relationship Type="http://schemas.openxmlformats.org/officeDocument/2006/relationships/slide" Target="/ppt/slides/slide8.xml" Id="Rc47067b5f4c74e93" /><Relationship Type="http://schemas.openxmlformats.org/officeDocument/2006/relationships/slide" Target="/ppt/slides/slide9.xml" Id="R5f86b5b65ef642b2" /><Relationship Type="http://schemas.openxmlformats.org/officeDocument/2006/relationships/slide" Target="/ppt/slides/slide10.xml" Id="R06599c8ae9954f86" /><Relationship Type="http://schemas.openxmlformats.org/officeDocument/2006/relationships/slide" Target="/ppt/slides/slide11.xml" Id="R6921dc8af94b4b71" /><Relationship Type="http://schemas.openxmlformats.org/officeDocument/2006/relationships/slide" Target="/ppt/slides/slide12.xml" Id="R1f1fd4f6474e44d7" /><Relationship Type="http://schemas.openxmlformats.org/officeDocument/2006/relationships/slide" Target="/ppt/slides/slide13.xml" Id="R7c96eac52ec042f9" /><Relationship Type="http://schemas.openxmlformats.org/officeDocument/2006/relationships/slide" Target="/ppt/slides/slide14.xml" Id="Ra4b6cd1f40194a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4cb7e5b0df42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f8cb65868446e8" /><Relationship Type="http://schemas.openxmlformats.org/officeDocument/2006/relationships/notesMaster" Target="/ppt/notesMasters/notesMaster1.xml" Id="Rfbc722f630724e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28c6d33e7748a8" /><Relationship Type="http://schemas.openxmlformats.org/officeDocument/2006/relationships/notesMaster" Target="/ppt/notesMasters/notesMaster1.xml" Id="Rab38a8700be1492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7a29fb78044538" /><Relationship Type="http://schemas.openxmlformats.org/officeDocument/2006/relationships/notesMaster" Target="/ppt/notesMasters/notesMaster1.xml" Id="R4bdc9e13eaba44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d4c820f5874bf1" /><Relationship Type="http://schemas.openxmlformats.org/officeDocument/2006/relationships/notesMaster" Target="/ppt/notesMasters/notesMaster1.xml" Id="Rd7d977c4f42643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4329060f384940" /><Relationship Type="http://schemas.openxmlformats.org/officeDocument/2006/relationships/notesMaster" Target="/ppt/notesMasters/notesMaster1.xml" Id="R1103aef311cc489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ecce4816e3d44ff" /><Relationship Type="http://schemas.openxmlformats.org/officeDocument/2006/relationships/notesMaster" Target="/ppt/notesMasters/notesMaster1.xml" Id="R5101c2a505f0489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f2a5f91574748b3" /><Relationship Type="http://schemas.openxmlformats.org/officeDocument/2006/relationships/notesMaster" Target="/ppt/notesMasters/notesMaster1.xml" Id="Rbf0a42f878944c9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25e67fc2b14bb0" /><Relationship Type="http://schemas.openxmlformats.org/officeDocument/2006/relationships/notesMaster" Target="/ppt/notesMasters/notesMaster1.xml" Id="R7c6839c520e249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08728c214b4eed" /><Relationship Type="http://schemas.openxmlformats.org/officeDocument/2006/relationships/notesMaster" Target="/ppt/notesMasters/notesMaster1.xml" Id="R29381a9f0ca247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49e939ef86d4d3a" /><Relationship Type="http://schemas.openxmlformats.org/officeDocument/2006/relationships/notesMaster" Target="/ppt/notesMasters/notesMaster1.xml" Id="Rdec607661bcf43e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51384aaa3e40d0" /><Relationship Type="http://schemas.openxmlformats.org/officeDocument/2006/relationships/notesMaster" Target="/ppt/notesMasters/notesMaster1.xml" Id="R75dbedc0414042a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8f64574890e4130" /><Relationship Type="http://schemas.openxmlformats.org/officeDocument/2006/relationships/notesMaster" Target="/ppt/notesMasters/notesMaster1.xml" Id="R21c878da4bb341c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d0c04cdb98f49dc" /><Relationship Type="http://schemas.openxmlformats.org/officeDocument/2006/relationships/notesMaster" Target="/ppt/notesMasters/notesMaster1.xml" Id="R077e02f1b5b5426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3dbe202840c4de8" /><Relationship Type="http://schemas.openxmlformats.org/officeDocument/2006/relationships/notesMaster" Target="/ppt/notesMasters/notesMaster1.xml" Id="R2b6d72aedddd4d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original question and explain that this is a new standalone investigation; the assessed 2020 submission remains preserved as the historical record.</a:t>
            </a:r>
          </a:p>
          <a:p xmlns:a="http://schemas.openxmlformats.org/drawingml/2006/main">
            <a:r>
              <a:t>The imperfect wording contains the long-term product question: how can protection be practical enough to use and strong enough to matter?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series follows the intellectual lineage, including what changed—not just finished outputs.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term security is contextual. A control can reduce risk without making the system permanently safe.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Define the protected boundary first. The same incident can cross all four fields.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title alone does not prove the scope. Ask what the role owns, can change and must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scenario to show overlap without collapsing the fields into synonyms.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 reflective rather than dismissive. Show development in judgement and methodology.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survey caveat: unidentified and undisclosed incidents mean prevalence is not a complete count.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increase to establish urgency, then immediately avoid the false conclusion that every incident means all defence failed.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revised work does not deny mistakes. It widens responsibility to defaults, permissions, interfaces, incentives and recovery.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the old person-versus-machine framing with accountable augmentation.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Govern was added explicitly in CSF 2.0. Security is an enterprise decision, not only a technical team activity.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real current screens. State that this is a research prototype and generated guidance requires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by resolving the opening question, then introduce the next episode.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3a9c933ef14d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f00184903149f3" /><Relationship Type="http://schemas.openxmlformats.org/officeDocument/2006/relationships/slideLayout" Target="/ppt/slideLayouts/slideLayout1.xml" Id="R2a8de8fecb3e45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a8de8fecb3e45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83f97a42c1446d" /><Relationship Type="http://schemas.openxmlformats.org/officeDocument/2006/relationships/image" Target="/ppt/media/image.png" Id="R05ccad4490b0405b" /><Relationship Type="http://schemas.openxmlformats.org/officeDocument/2006/relationships/notesSlide" Target="/ppt/notesSlides/notesSlide1.xml" Id="R1e9a493f136841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636b78b274bb6" /><Relationship Type="http://schemas.openxmlformats.org/officeDocument/2006/relationships/image" Target="/ppt/media/image2.png" Id="R53168a6f364c49b1" /><Relationship Type="http://schemas.openxmlformats.org/officeDocument/2006/relationships/image" Target="/ppt/media/image3.png" Id="R3b2db10967eb4eb8" /><Relationship Type="http://schemas.openxmlformats.org/officeDocument/2006/relationships/image" Target="/ppt/media/image4.png" Id="Rf1d3f528c62646ec" /><Relationship Type="http://schemas.openxmlformats.org/officeDocument/2006/relationships/notesSlide" Target="/ppt/notesSlides/notesSlide2.xml" Id="Rdd445cec1e3244f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018fcd966c44f2" /><Relationship Type="http://schemas.openxmlformats.org/officeDocument/2006/relationships/notesSlide" Target="/ppt/notesSlides/notesSlide3.xml" Id="R3e23fbbdbec6473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d55e62ad0942ee" /><Relationship Type="http://schemas.openxmlformats.org/officeDocument/2006/relationships/image" Target="/ppt/media/image5.png" Id="Rc0fb1e78eab347bf" /><Relationship Type="http://schemas.openxmlformats.org/officeDocument/2006/relationships/notesSlide" Target="/ppt/notesSlides/notesSlide4.xml" Id="Rd5c722abdc9a45d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d13b0e2164b32" /><Relationship Type="http://schemas.openxmlformats.org/officeDocument/2006/relationships/notesSlide" Target="/ppt/notesSlides/notesSlide5.xml" Id="R0ea3032c631343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359a722024864" /><Relationship Type="http://schemas.openxmlformats.org/officeDocument/2006/relationships/notesSlide" Target="/ppt/notesSlides/notesSlide6.xml" Id="R7605965a49dc49a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17e337576c424d" /><Relationship Type="http://schemas.openxmlformats.org/officeDocument/2006/relationships/image" Target="/ppt/media/image6.png" Id="Rbb29f4622d7e4add" /><Relationship Type="http://schemas.openxmlformats.org/officeDocument/2006/relationships/image" Target="/ppt/media/image7.png" Id="R609d6cbdac5541a1" /><Relationship Type="http://schemas.openxmlformats.org/officeDocument/2006/relationships/notesSlide" Target="/ppt/notesSlides/notesSlide7.xml" Id="R02ad68cb5c6b4fc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c7d20f33274f5f" /><Relationship Type="http://schemas.openxmlformats.org/officeDocument/2006/relationships/notesSlide" Target="/ppt/notesSlides/notesSlide8.xml" Id="R381e61bf0cbf4ec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fff4a1b88947e8" /><Relationship Type="http://schemas.openxmlformats.org/officeDocument/2006/relationships/image" Target="/ppt/media/image8.png" Id="Raf3964f593814129" /><Relationship Type="http://schemas.openxmlformats.org/officeDocument/2006/relationships/notesSlide" Target="/ppt/notesSlides/notesSlide9.xml" Id="R6a6ad93316354d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7dd5874e564743" /><Relationship Type="http://schemas.openxmlformats.org/officeDocument/2006/relationships/image" Target="/ppt/media/image9.png" Id="R6f5c38fd4df84d41" /><Relationship Type="http://schemas.openxmlformats.org/officeDocument/2006/relationships/notesSlide" Target="/ppt/notesSlides/notesSlide10.xml" Id="Rfcfa5d0975694dd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1614b2a7014df9" /><Relationship Type="http://schemas.openxmlformats.org/officeDocument/2006/relationships/notesSlide" Target="/ppt/notesSlides/notesSlide11.xml" Id="Rc49aecd64cc94bb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bfe386628741ca" /><Relationship Type="http://schemas.openxmlformats.org/officeDocument/2006/relationships/notesSlide" Target="/ppt/notesSlides/notesSlide12.xml" Id="R57197d7436574c7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aac4509db40bc" /><Relationship Type="http://schemas.openxmlformats.org/officeDocument/2006/relationships/image" Target="/ppt/media/image10.png" Id="Rfa480e9859b545ca" /><Relationship Type="http://schemas.openxmlformats.org/officeDocument/2006/relationships/image" Target="/ppt/media/image11.png" Id="R339e9be18d4b4fc2" /><Relationship Type="http://schemas.openxmlformats.org/officeDocument/2006/relationships/image" Target="/ppt/media/image12.png" Id="R68d91f42567143d1" /><Relationship Type="http://schemas.openxmlformats.org/officeDocument/2006/relationships/notesSlide" Target="/ppt/notesSlides/notesSlide13.xml" Id="R780d19b77d8344d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442679a2fd4350" /><Relationship Type="http://schemas.openxmlformats.org/officeDocument/2006/relationships/notesSlide" Target="/ppt/notesSlides/notesSlide14.xml" Id="R83b7e90655ab48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795803-2684-48AC-9E27-221BE78D0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81000"/>
            <a:ext cx="4953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RESEARCH NOTES / EPISODE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E856D9-407C-4ADE-9294-FD620AC8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71600"/>
            <a:ext cx="5334000" cy="2076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Can cybersecurity keep pace with modern digital risk?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781F44-04F4-4903-B90A-91C065CA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886200"/>
            <a:ext cx="514350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A new 2026 investigation built from my first A-level dissertation—and the question that led towards safer product decisions.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C2CBB1-1D4B-4C85-9D62-99B42744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619750"/>
            <a:ext cx="5143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Nathan Brown-Bennett  ·  Revised July 2026</a:t>
            </a:r>
          </a:p>
        </p:txBody>
      </p:sp>
      <p:sp>
        <p:nvSpPr>
          <p:cNvPr id="5" name="cover-image-backing">
            <a:extLst xmlns:a="http://schemas.openxmlformats.org/drawingml/2006/main">
              <a:ext uri="{FF2B5EF4-FFF2-40B4-BE49-F238E27FC236}">
                <a16:creationId xmlns:a16="http://schemas.microsoft.com/office/drawing/2014/main" id="{0915423D-E6E9-469F-BDF2-7CB371986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0050"/>
            <a:ext cx="5524500" cy="5600700"/>
          </a:xfrm>
          <a:prstGeom xmlns:a="http://schemas.openxmlformats.org/drawingml/2006/main" prst="roundRect">
            <a:avLst>
              <a:gd name="adj" fmla="val 1379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6" name="source-1">
            <a:extLst xmlns:a="http://schemas.openxmlformats.org/drawingml/2006/main">
              <a:ext uri="{FF2B5EF4-FFF2-40B4-BE49-F238E27FC236}">
                <a16:creationId xmlns:a16="http://schemas.microsoft.com/office/drawing/2014/main" id="{E516A339-147C-43D1-B5A9-61492E9AA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7" name="page-1">
            <a:extLst xmlns:a="http://schemas.openxmlformats.org/drawingml/2006/main">
              <a:ext uri="{FF2B5EF4-FFF2-40B4-BE49-F238E27FC236}">
                <a16:creationId xmlns:a16="http://schemas.microsoft.com/office/drawing/2014/main" id="{B375A9B5-5405-405B-AC31-1F6171E9A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ccad4490b0405b"/>
          <a:stretch xmlns:a="http://schemas.openxmlformats.org/drawingml/2006/main"/>
        </p:blipFill>
        <p:spPr>
          <a:xfrm xmlns:a="http://schemas.openxmlformats.org/drawingml/2006/main">
            <a:off x="7184536" y="590550"/>
            <a:ext cx="3690328" cy="5219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456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itle-2">
            <a:extLst xmlns:a="http://schemas.openxmlformats.org/drawingml/2006/main">
              <a:ext uri="{FF2B5EF4-FFF2-40B4-BE49-F238E27FC236}">
                <a16:creationId xmlns:a16="http://schemas.microsoft.com/office/drawing/2014/main" id="{32242316-F572-477A-AAE8-1252ACEE1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One question became a research-to-product thread</a:t>
            </a:r>
          </a:p>
        </p:txBody>
      </p:sp>
      <p:sp>
        <p:nvSpPr>
          <p:cNvPr id="2" name="source-2">
            <a:extLst xmlns:a="http://schemas.openxmlformats.org/drawingml/2006/main">
              <a:ext uri="{FF2B5EF4-FFF2-40B4-BE49-F238E27FC236}">
                <a16:creationId xmlns:a16="http://schemas.microsoft.com/office/drawing/2014/main" id="{7E822BD4-3981-40F8-BE44-23943D0C0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3" name="page-2">
            <a:extLst xmlns:a="http://schemas.openxmlformats.org/drawingml/2006/main">
              <a:ext uri="{FF2B5EF4-FFF2-40B4-BE49-F238E27FC236}">
                <a16:creationId xmlns:a16="http://schemas.microsoft.com/office/drawing/2014/main" id="{24DF8E22-6617-45CC-A888-283DACE4F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4" name="epq-artifact-frame">
            <a:extLst xmlns:a="http://schemas.openxmlformats.org/drawingml/2006/main">
              <a:ext uri="{FF2B5EF4-FFF2-40B4-BE49-F238E27FC236}">
                <a16:creationId xmlns:a16="http://schemas.microsoft.com/office/drawing/2014/main" id="{38648F29-FF1F-4FD9-B5BB-728E09F3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04900"/>
            <a:ext cx="3238500" cy="16764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5" name="undergrad-artifact-frame">
            <a:extLst xmlns:a="http://schemas.openxmlformats.org/drawingml/2006/main">
              <a:ext uri="{FF2B5EF4-FFF2-40B4-BE49-F238E27FC236}">
                <a16:creationId xmlns:a16="http://schemas.microsoft.com/office/drawing/2014/main" id="{31194158-DB9C-4768-B4D9-2EC247638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104900"/>
            <a:ext cx="3238500" cy="16764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6" name="product-artifact-frame">
            <a:extLst xmlns:a="http://schemas.openxmlformats.org/drawingml/2006/main">
              <a:ext uri="{FF2B5EF4-FFF2-40B4-BE49-F238E27FC236}">
                <a16:creationId xmlns:a16="http://schemas.microsoft.com/office/drawing/2014/main" id="{25CAFF73-14E2-46B7-80A6-5A8A37F03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104900"/>
            <a:ext cx="3238500" cy="16764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1A800E-AAA8-4B2E-B665-A549AD76C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00400"/>
            <a:ext cx="10325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172A"/>
          </a:solidFill>
          <a:ln xmlns:a="http://schemas.openxmlformats.org/drawingml/2006/main" w="0">
            <a:solidFill>
              <a:srgbClr val="0F172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10E218-8546-44BB-8DAD-7229C2E37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146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172A"/>
          </a:solidFill>
          <a:ln xmlns:a="http://schemas.openxmlformats.org/drawingml/2006/main" w="0">
            <a:solidFill>
              <a:srgbClr val="0F172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1FA9B5-AAE4-44D5-9B65-0DDF2E04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1146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172A"/>
          </a:solidFill>
          <a:ln xmlns:a="http://schemas.openxmlformats.org/drawingml/2006/main" w="0">
            <a:solidFill>
              <a:srgbClr val="0F172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4F48CB-C928-4DC8-B040-CEBDA9E1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146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solidFill>
              <a:srgbClr val="14B8A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BF5FA9-C996-4582-A583-5433F0376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52750"/>
            <a:ext cx="23812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2020 / A-LEVEL EPQ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A5D7C3-B197-4A91-969E-163CF4CB1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52750"/>
            <a:ext cx="20955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UNDERGRADUATE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C3C9D8-AF44-48D3-BDB3-058517497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952750"/>
            <a:ext cx="23812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WORKING PRODUCT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7AA511-6591-449F-9C59-79EA89B9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00450"/>
            <a:ext cx="31432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Why is protection hard to understand and apply?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34D993-0899-46E4-B7FA-990FB21D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00450"/>
            <a:ext cx="314325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“How do we decide what we provide?”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84B629-4865-4EC5-AADA-7003F1B5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600450"/>
            <a:ext cx="314325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Device Provisioning Toolkit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E60634-1531-423C-8F25-0BEF8D41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86300"/>
            <a:ext cx="314325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A broad question about effective security.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03BCF3-798F-46E2-A085-6F97A801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686300"/>
            <a:ext cx="314325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A focused study of evidence and device choice.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2D555E-02BB-42E0-8444-4D6733D0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400550"/>
            <a:ext cx="314325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A repeatable workflow for discovery, comparison and hardening.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168a6f364c49b1"/>
          <a:stretch xmlns:a="http://schemas.openxmlformats.org/drawingml/2006/main"/>
        </p:blipFill>
        <p:spPr>
          <a:xfrm xmlns:a="http://schemas.openxmlformats.org/drawingml/2006/main">
            <a:off x="1665484" y="1200150"/>
            <a:ext cx="1050531" cy="1485900"/>
          </a:xfrm>
          <a:prstGeom xmlns:a="http://schemas.openxmlformats.org/drawingml/2006/main" prst="rect">
            <a:avLst/>
          </a:prstGeom>
        </p:spPr>
      </p:pic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2db10967eb4eb8"/>
          <a:stretch xmlns:a="http://schemas.openxmlformats.org/drawingml/2006/main"/>
        </p:blipFill>
        <p:spPr>
          <a:xfrm xmlns:a="http://schemas.openxmlformats.org/drawingml/2006/main">
            <a:off x="5570415" y="1200150"/>
            <a:ext cx="1051169" cy="1485900"/>
          </a:xfrm>
          <a:prstGeom xmlns:a="http://schemas.openxmlformats.org/drawingml/2006/main" prst="rect">
            <a:avLst/>
          </a:prstGeom>
        </p:spPr>
      </p:pic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d3f528c62646ec"/>
          <a:srcRect xmlns:a="http://schemas.openxmlformats.org/drawingml/2006/main" l="0" t="19720" r="0" b="197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77250" y="1200150"/>
            <a:ext cx="3048000" cy="14859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176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itle-3">
            <a:extLst xmlns:a="http://schemas.openxmlformats.org/drawingml/2006/main">
              <a:ext uri="{FF2B5EF4-FFF2-40B4-BE49-F238E27FC236}">
                <a16:creationId xmlns:a16="http://schemas.microsoft.com/office/drawing/2014/main" id="{9F708D5E-558B-4EC3-B210-0AE4BD04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Security is managed harm reduction—not a guarantee</a:t>
            </a:r>
          </a:p>
        </p:txBody>
      </p:sp>
      <p:sp>
        <p:nvSpPr>
          <p:cNvPr id="2" name="source-3">
            <a:extLst xmlns:a="http://schemas.openxmlformats.org/drawingml/2006/main">
              <a:ext uri="{FF2B5EF4-FFF2-40B4-BE49-F238E27FC236}">
                <a16:creationId xmlns:a16="http://schemas.microsoft.com/office/drawing/2014/main" id="{A4233B2E-5F5F-4290-B341-356B67711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3" name="page-3">
            <a:extLst xmlns:a="http://schemas.openxmlformats.org/drawingml/2006/main">
              <a:ext uri="{FF2B5EF4-FFF2-40B4-BE49-F238E27FC236}">
                <a16:creationId xmlns:a16="http://schemas.microsoft.com/office/drawing/2014/main" id="{79708B49-E7CB-4CCC-8145-966965F9A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96EE46-394A-49AB-A005-75643F2B3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52550"/>
            <a:ext cx="7715250" cy="1447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A security decision identifies something of value, the threats and weaknesses that could affect it, the likely consequence, and the controls proportionate to that risk.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58CA7F-B1BC-48AA-8624-F1419C5D6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390650"/>
            <a:ext cx="2762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A practical test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B3DD4D-834F-4EF8-A89D-C2410F221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847850"/>
            <a:ext cx="2952750" cy="2000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What are we protecting?
From which harm?
Who owns the decision?
How will we know the control works?
What happens when it fails?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73D159-4088-4C85-BA6A-16CC947F8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B0D4AE-8487-4904-A776-75B2A03A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19600"/>
            <a:ext cx="2095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CONFIDENTIALITY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883A03-7E64-4902-B1F4-F1109C285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19650"/>
            <a:ext cx="20955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Prevent unauthorised disclosure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13870E-54D2-42CD-8FA2-AD90F4F0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419600"/>
            <a:ext cx="1905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INTEGRITY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EF70C4-A472-49DA-ADF3-B2B880053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819650"/>
            <a:ext cx="20002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Prevent unauthorised change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0F4A4A-EECF-47C2-B5D8-EC191D3C4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419600"/>
            <a:ext cx="2000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AVAILABILITY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A26909-C861-4341-AE58-CE2C792A5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819650"/>
            <a:ext cx="20955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Keep authorised access and service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5844D0-C6A9-4C01-B2C4-55A28F17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419600"/>
            <a:ext cx="2000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RESILIENCE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029581-96D8-4C78-9AB5-80003CEFE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819650"/>
            <a:ext cx="20955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Contain disruption and restore trust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A309D8-240F-42B5-8D8A-FAF699D2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4419600"/>
            <a:ext cx="18097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CONTEXT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3BCE08-4367-4E6D-B356-060F2C17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4819650"/>
            <a:ext cx="180975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Add safety, privacy, authenticity and accountability where needed</a:t>
            </a:r>
          </a:p>
        </p:txBody>
      </p:sp>
    </p:spTree>
    <p:extLst>
      <p:ext uri="{BB962C8B-B14F-4D97-AF65-F5344CB8AC3E}">
        <p14:creationId xmlns:p14="http://schemas.microsoft.com/office/powerpoint/2010/main" val="19948537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itle-4">
            <a:extLst xmlns:a="http://schemas.openxmlformats.org/drawingml/2006/main">
              <a:ext uri="{FF2B5EF4-FFF2-40B4-BE49-F238E27FC236}">
                <a16:creationId xmlns:a16="http://schemas.microsoft.com/office/drawing/2014/main" id="{8E2E7936-51A8-428D-B49A-A73B8C93C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The security fields overlap—but protect different boundaries</a:t>
            </a:r>
          </a:p>
        </p:txBody>
      </p:sp>
      <p:sp>
        <p:nvSpPr>
          <p:cNvPr id="2" name="source-4">
            <a:extLst xmlns:a="http://schemas.openxmlformats.org/drawingml/2006/main">
              <a:ext uri="{FF2B5EF4-FFF2-40B4-BE49-F238E27FC236}">
                <a16:creationId xmlns:a16="http://schemas.microsoft.com/office/drawing/2014/main" id="{32A0B01C-EC26-4C24-B8AE-4870019B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von Solms &amp; van Niekerk (2013); NIST CSF 2.0</a:t>
            </a:r>
          </a:p>
        </p:txBody>
      </p:sp>
      <p:sp>
        <p:nvSpPr>
          <p:cNvPr id="3" name="page-4">
            <a:extLst xmlns:a="http://schemas.openxmlformats.org/drawingml/2006/main">
              <a:ext uri="{FF2B5EF4-FFF2-40B4-BE49-F238E27FC236}">
                <a16:creationId xmlns:a16="http://schemas.microsoft.com/office/drawing/2014/main" id="{E6A773F2-C5E0-40F1-98B0-D35BB3658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4FE3E1-96FF-4165-8C38-F6E8C7BC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14450"/>
            <a:ext cx="1714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FIELD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E987E7-3B10-4BD6-AFD9-5C0D53B5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314450"/>
            <a:ext cx="2476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PRIMARY BOUNDARY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7DCAA3-8B1D-4094-B956-5814B13F8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314450"/>
            <a:ext cx="29527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WHAT IT HANDLES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23FA1C-5E3C-424D-9488-25310F11A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19250"/>
            <a:ext cx="7658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FAE368-0984-49DD-9378-1AA0AE4F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90700"/>
            <a:ext cx="18097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Computer security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8F7644-8DF2-458B-B297-71F3AE52C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790700"/>
            <a:ext cx="24765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One device or computing system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309957-93F6-407F-9A4E-134A0C68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790700"/>
            <a:ext cx="28575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OS, software, memory, storage, local data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02DF10-0812-4BD2-953D-1AAD4027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09850"/>
            <a:ext cx="7658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D36D77-A346-4457-9EDD-DDA9DD55B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18097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IT security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19D705-3156-44A0-812B-0D22C4088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781300"/>
            <a:ext cx="24765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An organisation’s technology estate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D38E9D-BCD0-4CB2-A842-69CD7E707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781300"/>
            <a:ext cx="28575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Devices, identities, networks, cloud, applications, backups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BDFF48-D8FD-4233-B68C-E002C80FC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00450"/>
            <a:ext cx="7658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9CDC96-46BA-4C6C-BFAC-3BEA6010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71900"/>
            <a:ext cx="18097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Information security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518652-6265-4612-8A34-583185518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771900"/>
            <a:ext cx="24765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Information in any form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F11E9B-6CD0-41DC-A85F-6BC3F8B5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771900"/>
            <a:ext cx="28575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Digital, paper or spoken information; confidentiality, integrity, availability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D9349D-0D79-44E9-8091-1B2278FF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591050"/>
            <a:ext cx="7658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13B9B9-039A-433E-B09A-64B33A51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180975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Cybersecurity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0716E5-F0A0-4DA2-94B7-CDE383904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762500"/>
            <a:ext cx="24765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Harm through connected digital systems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CCA7BF-8321-4183-9603-B42CC372A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762500"/>
            <a:ext cx="28575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Technology, information, people, services and physical processes</a:t>
            </a:r>
          </a:p>
        </p:txBody>
      </p:sp>
      <p:sp>
        <p:nvSpPr>
          <p:cNvPr id="23" name="field-appendix-frame">
            <a:extLst xmlns:a="http://schemas.openxmlformats.org/drawingml/2006/main">
              <a:ext uri="{FF2B5EF4-FFF2-40B4-BE49-F238E27FC236}">
                <a16:creationId xmlns:a16="http://schemas.microsoft.com/office/drawing/2014/main" id="{E8F9D9A0-C66C-4638-9B1A-59C735D4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1314450"/>
            <a:ext cx="3181350" cy="4362450"/>
          </a:xfrm>
          <a:prstGeom xmlns:a="http://schemas.openxmlformats.org/drawingml/2006/main" prst="roundRect">
            <a:avLst>
              <a:gd name="adj" fmla="val 239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1C820F-573D-4C58-B0ED-F944F8680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810250"/>
            <a:ext cx="3181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2026 DISSERTATION / APPENDIX 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DCEC31-A182-4B3F-BF6E-0CDEFC75C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886450"/>
            <a:ext cx="76581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The labels clarify ownership. They should not create silos.</a:t>
            </a:r>
          </a:p>
        </p:txBody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fb1e78eab347bf"/>
          <a:stretch xmlns:a="http://schemas.openxmlformats.org/drawingml/2006/main"/>
        </p:blipFill>
        <p:spPr>
          <a:xfrm xmlns:a="http://schemas.openxmlformats.org/drawingml/2006/main">
            <a:off x="8549459" y="1428750"/>
            <a:ext cx="2922632" cy="41338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6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title-5">
            <a:extLst xmlns:a="http://schemas.openxmlformats.org/drawingml/2006/main">
              <a:ext uri="{FF2B5EF4-FFF2-40B4-BE49-F238E27FC236}">
                <a16:creationId xmlns:a16="http://schemas.microsoft.com/office/drawing/2014/main" id="{BD33356F-593B-4A5B-AA90-E600D80A6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Roles are organised around outputs—not universal job titles</a:t>
            </a:r>
          </a:p>
        </p:txBody>
      </p:sp>
      <p:sp>
        <p:nvSpPr>
          <p:cNvPr id="2" name="source-5">
            <a:extLst xmlns:a="http://schemas.openxmlformats.org/drawingml/2006/main">
              <a:ext uri="{FF2B5EF4-FFF2-40B4-BE49-F238E27FC236}">
                <a16:creationId xmlns:a16="http://schemas.microsoft.com/office/drawing/2014/main" id="{5852B235-39FA-49CF-9F3E-96FEB5C01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3" name="page-5">
            <a:extLst xmlns:a="http://schemas.openxmlformats.org/drawingml/2006/main">
              <a:ext uri="{FF2B5EF4-FFF2-40B4-BE49-F238E27FC236}">
                <a16:creationId xmlns:a16="http://schemas.microsoft.com/office/drawing/2014/main" id="{7C21A39E-DB54-4926-8F4F-34882BD4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234AB5-6F8D-4F90-B338-109AB026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76350"/>
            <a:ext cx="15240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FIELD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F896E5-39FB-4934-B0A3-FB3B06ADC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1276350"/>
            <a:ext cx="4095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TYPICAL ROLES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2C437D-1165-4D16-9798-288ACA004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276350"/>
            <a:ext cx="47625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ACCOUNTABLE OUTPUTS</a:t>
            </a:r>
          </a:p>
        </p:txBody>
      </p:sp>
      <p:sp>
        <p:nvSpPr>
          <p:cNvPr id="7" name="role-row-0">
            <a:extLst xmlns:a="http://schemas.openxmlformats.org/drawingml/2006/main">
              <a:ext uri="{FF2B5EF4-FFF2-40B4-BE49-F238E27FC236}">
                <a16:creationId xmlns:a16="http://schemas.microsoft.com/office/drawing/2014/main" id="{0590A736-A466-490E-B464-1A2769F8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57350"/>
            <a:ext cx="11029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9525">
            <a:solidFill>
              <a:srgbClr val="EDEDE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CE28C8-39D7-4AB6-907F-984CB9D2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85950"/>
            <a:ext cx="14287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Computer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59BFD6-080D-4E10-8F6C-1C5F51011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1771650"/>
            <a:ext cx="400050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Endpoint / platform engineer
OS specialist · malware analyst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C5540F-21F2-412B-9573-167C1C440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771650"/>
            <a:ext cx="451485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Hardened builds · patch baselines
endpoint controls · findings</a:t>
            </a:r>
          </a:p>
        </p:txBody>
      </p:sp>
      <p:sp>
        <p:nvSpPr>
          <p:cNvPr id="11" name="role-row-1">
            <a:extLst xmlns:a="http://schemas.openxmlformats.org/drawingml/2006/main">
              <a:ext uri="{FF2B5EF4-FFF2-40B4-BE49-F238E27FC236}">
                <a16:creationId xmlns:a16="http://schemas.microsoft.com/office/drawing/2014/main" id="{5BA4F726-5CC5-477B-A2AF-B8404CA5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86050"/>
            <a:ext cx="11029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F8FAF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68A18B-167A-4F1A-8DC4-20FBE958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14650"/>
            <a:ext cx="14287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598F85-2E77-472A-AF8A-501FB3E2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800350"/>
            <a:ext cx="400050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Security analyst · IAM specialist
network / cloud security engineer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6509EB-AF95-4C79-8A8B-34E9F926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800350"/>
            <a:ext cx="451485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Managed access · architecture
monitoring · backup · recovery</a:t>
            </a:r>
          </a:p>
        </p:txBody>
      </p:sp>
      <p:sp>
        <p:nvSpPr>
          <p:cNvPr id="15" name="role-row-2">
            <a:extLst xmlns:a="http://schemas.openxmlformats.org/drawingml/2006/main">
              <a:ext uri="{FF2B5EF4-FFF2-40B4-BE49-F238E27FC236}">
                <a16:creationId xmlns:a16="http://schemas.microsoft.com/office/drawing/2014/main" id="{EACE9652-E930-431D-B1D1-2E6917516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0"/>
            <a:ext cx="11029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9525">
            <a:solidFill>
              <a:srgbClr val="EDEDE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535564-DD75-45B2-8E06-C3863477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43350"/>
            <a:ext cx="14287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Information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D8909B-23A7-47C9-BDEB-CF852143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829050"/>
            <a:ext cx="400050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Security manager · risk specialist
governance lead · asset owner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86C456-8247-414B-B79D-03DDEB303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829050"/>
            <a:ext cx="451485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Classification · risk treatment
policy · assurance · audit evidence</a:t>
            </a:r>
          </a:p>
        </p:txBody>
      </p:sp>
      <p:sp>
        <p:nvSpPr>
          <p:cNvPr id="19" name="role-row-3">
            <a:extLst xmlns:a="http://schemas.openxmlformats.org/drawingml/2006/main">
              <a:ext uri="{FF2B5EF4-FFF2-40B4-BE49-F238E27FC236}">
                <a16:creationId xmlns:a16="http://schemas.microsoft.com/office/drawing/2014/main" id="{01B196CB-C126-4F64-82D5-CDD33473C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43450"/>
            <a:ext cx="11029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F8FAFC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2809F5-1F30-4C3A-8B6C-C1502101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972050"/>
            <a:ext cx="14287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Cyber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E237BE-F086-49F5-A38B-DFE84942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857750"/>
            <a:ext cx="400050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SOC analyst · incident responder
threat intel · pentest · AppSec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EC346F-AA0B-4040-9558-9B7C55D12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857750"/>
            <a:ext cx="451485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Threat-led defence · detection
containment · testing · improvement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3A4DB0-D5D6-4C8F-A0B9-BAC5AF28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962650"/>
            <a:ext cx="107632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Small organisations may combine every duty in one IT role; larger organisations may split one duty across several teams.</a:t>
            </a:r>
          </a:p>
        </p:txBody>
      </p:sp>
    </p:spTree>
    <p:extLst>
      <p:ext uri="{BB962C8B-B14F-4D97-AF65-F5344CB8AC3E}">
        <p14:creationId xmlns:p14="http://schemas.microsoft.com/office/powerpoint/2010/main" val="14060588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itle-6">
            <a:extLst xmlns:a="http://schemas.openxmlformats.org/drawingml/2006/main">
              <a:ext uri="{FF2B5EF4-FFF2-40B4-BE49-F238E27FC236}">
                <a16:creationId xmlns:a16="http://schemas.microsoft.com/office/drawing/2014/main" id="{0BD59CDF-4595-4F52-8A37-8450309D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One stolen credential creates four connected questions</a:t>
            </a:r>
          </a:p>
        </p:txBody>
      </p:sp>
      <p:sp>
        <p:nvSpPr>
          <p:cNvPr id="2" name="source-6">
            <a:extLst xmlns:a="http://schemas.openxmlformats.org/drawingml/2006/main">
              <a:ext uri="{FF2B5EF4-FFF2-40B4-BE49-F238E27FC236}">
                <a16:creationId xmlns:a16="http://schemas.microsoft.com/office/drawing/2014/main" id="{493F9F7C-DF5B-44E9-BC50-A1D5AED6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3" name="page-6">
            <a:extLst xmlns:a="http://schemas.openxmlformats.org/drawingml/2006/main">
              <a:ext uri="{FF2B5EF4-FFF2-40B4-BE49-F238E27FC236}">
                <a16:creationId xmlns:a16="http://schemas.microsoft.com/office/drawing/2014/main" id="{466D0185-51F7-4824-9F5C-447FC562F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C5D3B0-40ED-44E2-A506-E37F9340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95400"/>
            <a:ext cx="105727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Scenario: a staff laptop is compromised through a stolen cloud credential.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2ADB51-B3A8-4C0B-ACB4-66D460E2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0670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423D2F-6112-4339-AC77-AC7534D94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62275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172A"/>
          </a:solidFill>
          <a:ln xmlns:a="http://schemas.openxmlformats.org/drawingml/2006/main" w="0">
            <a:solidFill>
              <a:srgbClr val="0F172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2AAE55-31B7-4A07-930D-C688136F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62275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172A"/>
          </a:solidFill>
          <a:ln xmlns:a="http://schemas.openxmlformats.org/drawingml/2006/main" w="0">
            <a:solidFill>
              <a:srgbClr val="0F172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54868A-FE65-4BF9-BDA1-0DDC0BC88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962275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172A"/>
          </a:solidFill>
          <a:ln xmlns:a="http://schemas.openxmlformats.org/drawingml/2006/main" w="0">
            <a:solidFill>
              <a:srgbClr val="0F172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A330D9-15D9-4511-B94C-7ECEE48D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962275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solidFill>
              <a:srgbClr val="14B8A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148275-A339-487C-9ED1-7DAED0DD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9075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COMPUTER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3B97F3-D440-4FCD-A204-005A43FCD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22479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Was the endpoint patched, hardened and able to isolate activity?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C1AD53-12BE-47AC-BED3-A99356E6D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19075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6AA19C-37FD-4545-8440-373411F9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486150"/>
            <a:ext cx="22479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How were the identity, device, network and cloud service administered?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26200A-1ADC-4DFA-B130-98D9AE4B0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9075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INFORMATION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8DFF45-9DF8-4BE2-8DB0-95DD7EA1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86150"/>
            <a:ext cx="22479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Which records were exposed, how sensitive were they, and what duties follow?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8C733C-ADCA-42DD-9E67-0D0AE98BA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19075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CYBER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246C55-B580-440F-B751-CC174D5F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486150"/>
            <a:ext cx="22479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What was the connected attack path, wider harm, containment and recovery?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79F71-71EF-43FD-8C55-5DC03E725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219700"/>
            <a:ext cx="101917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Clear handoffs close the gaps: technical evidence → access revocation → impact assessment → coordinated containment and learning.</a:t>
            </a:r>
          </a:p>
        </p:txBody>
      </p:sp>
    </p:spTree>
    <p:extLst>
      <p:ext uri="{BB962C8B-B14F-4D97-AF65-F5344CB8AC3E}">
        <p14:creationId xmlns:p14="http://schemas.microsoft.com/office/powerpoint/2010/main" val="6404170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itle-7">
            <a:extLst xmlns:a="http://schemas.openxmlformats.org/drawingml/2006/main">
              <a:ext uri="{FF2B5EF4-FFF2-40B4-BE49-F238E27FC236}">
                <a16:creationId xmlns:a16="http://schemas.microsoft.com/office/drawing/2014/main" id="{55C03E72-F590-4AB7-A183-36D8853CA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The original instinct was useful; the diagnosis needed work</a:t>
            </a:r>
          </a:p>
        </p:txBody>
      </p:sp>
      <p:sp>
        <p:nvSpPr>
          <p:cNvPr id="2" name="source-7">
            <a:extLst xmlns:a="http://schemas.openxmlformats.org/drawingml/2006/main">
              <a:ext uri="{FF2B5EF4-FFF2-40B4-BE49-F238E27FC236}">
                <a16:creationId xmlns:a16="http://schemas.microsoft.com/office/drawing/2014/main" id="{BC045B03-73E7-4B8B-B708-0812A1630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3" name="page-7">
            <a:extLst xmlns:a="http://schemas.openxmlformats.org/drawingml/2006/main">
              <a:ext uri="{FF2B5EF4-FFF2-40B4-BE49-F238E27FC236}">
                <a16:creationId xmlns:a16="http://schemas.microsoft.com/office/drawing/2014/main" id="{D92C78E3-8EF4-4E27-86DB-290B1EF1B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ADAEF2-1888-4EF4-9F26-A039BA7E6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57300"/>
            <a:ext cx="53340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WHAT SURVIVED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76BD6-EFFF-446A-B30C-A9136994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257300"/>
            <a:ext cx="53340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WHAT CHANGED</a:t>
            </a:r>
          </a:p>
        </p:txBody>
      </p:sp>
      <p:sp>
        <p:nvSpPr>
          <p:cNvPr id="6" name="original-page-frame">
            <a:extLst xmlns:a="http://schemas.openxmlformats.org/drawingml/2006/main">
              <a:ext uri="{FF2B5EF4-FFF2-40B4-BE49-F238E27FC236}">
                <a16:creationId xmlns:a16="http://schemas.microsoft.com/office/drawing/2014/main" id="{0F6E5456-F135-4A47-BE0C-F4A7D3D9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14500"/>
            <a:ext cx="2000250" cy="37338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7" name="new-page-frame">
            <a:extLst xmlns:a="http://schemas.openxmlformats.org/drawingml/2006/main">
              <a:ext uri="{FF2B5EF4-FFF2-40B4-BE49-F238E27FC236}">
                <a16:creationId xmlns:a16="http://schemas.microsoft.com/office/drawing/2014/main" id="{5A4286E3-8917-4869-A8AA-D6ADC0CD1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714500"/>
            <a:ext cx="2000250" cy="37338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AA6565-BD3E-4C52-AE7C-A883AB4F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1924050"/>
            <a:ext cx="3143250" cy="3257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• Perfect security is not operational
• Public understanding matters
• Automation is necessary at scale
• Security connects technology and society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2AA848-D0C7-4CBE-A368-13ABE4DC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1924050"/>
            <a:ext cx="3048000" cy="3257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• Breaches do not prove defence is useless
• “Human error” signals system design
• AI augments accountable professionals
• The survey was exploratory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BA1EAB-817C-4B70-B75F-AEAB05153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53100"/>
            <a:ext cx="24765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2020 submission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D6E03F-212E-4D40-99C7-2E891FA2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753100"/>
            <a:ext cx="3143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2026 standalone dissertation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29f4622d7e4add"/>
          <a:stretch xmlns:a="http://schemas.openxmlformats.org/drawingml/2006/main"/>
        </p:blipFill>
        <p:spPr>
          <a:xfrm xmlns:a="http://schemas.openxmlformats.org/drawingml/2006/main">
            <a:off x="495300" y="2301520"/>
            <a:ext cx="1809750" cy="2559760"/>
          </a:xfrm>
          <a:prstGeom xmlns:a="http://schemas.openxmlformats.org/drawingml/2006/main" prst="rect">
            <a:avLst/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9d6cbdac5541a1"/>
          <a:stretch xmlns:a="http://schemas.openxmlformats.org/drawingml/2006/main"/>
        </p:blipFill>
        <p:spPr>
          <a:xfrm xmlns:a="http://schemas.openxmlformats.org/drawingml/2006/main">
            <a:off x="6362700" y="2301520"/>
            <a:ext cx="1809750" cy="25597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069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itle-8">
            <a:extLst xmlns:a="http://schemas.openxmlformats.org/drawingml/2006/main">
              <a:ext uri="{FF2B5EF4-FFF2-40B4-BE49-F238E27FC236}">
                <a16:creationId xmlns:a16="http://schemas.microsoft.com/office/drawing/2014/main" id="{864DD77F-9ED4-403A-967A-B735E8B1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The real gap is adoption—not a binary score</a:t>
            </a:r>
          </a:p>
        </p:txBody>
      </p:sp>
      <p:sp>
        <p:nvSpPr>
          <p:cNvPr id="2" name="source-8">
            <a:extLst xmlns:a="http://schemas.openxmlformats.org/drawingml/2006/main">
              <a:ext uri="{FF2B5EF4-FFF2-40B4-BE49-F238E27FC236}">
                <a16:creationId xmlns:a16="http://schemas.microsoft.com/office/drawing/2014/main" id="{FBE7BEB8-3162-42B6-85A0-9E60F25F0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DSIT &amp; Home Office, Cyber Security Breaches Survey 2025/2026; NCSC Annual Review 2025</a:t>
            </a:r>
          </a:p>
        </p:txBody>
      </p:sp>
      <p:sp>
        <p:nvSpPr>
          <p:cNvPr id="3" name="page-8">
            <a:extLst xmlns:a="http://schemas.openxmlformats.org/drawingml/2006/main">
              <a:ext uri="{FF2B5EF4-FFF2-40B4-BE49-F238E27FC236}">
                <a16:creationId xmlns:a16="http://schemas.microsoft.com/office/drawing/2014/main" id="{20FFD4AF-202A-40A0-AF20-032717653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63F795-6E25-4888-B258-EB1537C3C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00150"/>
            <a:ext cx="10668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Exposure is widespread. Governance and preparation remain inconsistent.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5B6AE7-C8DA-4341-A250-85413DB7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76450"/>
            <a:ext cx="5295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9640E0-1DB5-4B9F-AB06-BE773C50D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362200"/>
            <a:ext cx="1714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43%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ECA85-9043-43CA-825F-5D76986C6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438400"/>
            <a:ext cx="3429000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UK businesses identifying a breach or attack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C5D8B7-B2DF-49BC-B5F7-064CE009C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76450"/>
            <a:ext cx="5295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E02A68-C99A-4954-B31D-2202A478E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62200"/>
            <a:ext cx="1714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204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7D8FDD-7473-452A-8743-E54CE174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438400"/>
            <a:ext cx="3429000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nationally significant incidents handled by the NCSC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54600B-0DDA-47B2-8AB6-BE631C0AA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886200"/>
            <a:ext cx="5295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D1072E-AB14-4268-90B0-4BC4A873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171950"/>
            <a:ext cx="1714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30%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E00218-83C7-4C82-AF17-1A9DA3836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248150"/>
            <a:ext cx="3429000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businesses completing a cyber-risk assessment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E570BD-7CED-40CD-B819-D07751DC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86200"/>
            <a:ext cx="5295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95E634-CBAE-4A85-9AF5-F95AD7C0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171950"/>
            <a:ext cx="1714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25%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1D69AD-ADE5-455B-99F7-DA5B50B2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248150"/>
            <a:ext cx="3429000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businesses with a formal incident-response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E2461-92E0-4BAF-A069-969C9147C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848350"/>
            <a:ext cx="10668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Attack prevalence measures exposure and detection—not the absence of defensive value.</a:t>
            </a:r>
          </a:p>
        </p:txBody>
      </p:sp>
    </p:spTree>
    <p:extLst>
      <p:ext uri="{BB962C8B-B14F-4D97-AF65-F5344CB8AC3E}">
        <p14:creationId xmlns:p14="http://schemas.microsoft.com/office/powerpoint/2010/main" val="8125740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-9">
            <a:extLst xmlns:a="http://schemas.openxmlformats.org/drawingml/2006/main">
              <a:ext uri="{FF2B5EF4-FFF2-40B4-BE49-F238E27FC236}">
                <a16:creationId xmlns:a16="http://schemas.microsoft.com/office/drawing/2014/main" id="{A088D4B7-D481-4839-9870-84E98A1E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Nationally significant incidents rose sharply</a:t>
            </a:r>
          </a:p>
        </p:txBody>
      </p:sp>
      <p:sp>
        <p:nvSpPr>
          <p:cNvPr id="2" name="source-9">
            <a:extLst xmlns:a="http://schemas.openxmlformats.org/drawingml/2006/main">
              <a:ext uri="{FF2B5EF4-FFF2-40B4-BE49-F238E27FC236}">
                <a16:creationId xmlns:a16="http://schemas.microsoft.com/office/drawing/2014/main" id="{1F0622E1-A902-4C50-B55E-B186C9EA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NCSC Annual Review 2025. Categories and reporting are not a complete census.</a:t>
            </a:r>
          </a:p>
        </p:txBody>
      </p:sp>
      <p:sp>
        <p:nvSpPr>
          <p:cNvPr id="3" name="page-9">
            <a:extLst xmlns:a="http://schemas.openxmlformats.org/drawingml/2006/main">
              <a:ext uri="{FF2B5EF4-FFF2-40B4-BE49-F238E27FC236}">
                <a16:creationId xmlns:a16="http://schemas.microsoft.com/office/drawing/2014/main" id="{70799E5C-6811-4353-8F0B-C298E5FE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4B4758-5AE0-404B-AF9E-1586E7FE2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752600"/>
            <a:ext cx="2952750" cy="1047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2.3×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11FF68-5055-4773-80DE-78E96DA54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895600"/>
            <a:ext cx="3143250" cy="106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more nationally significant incidents handled than the previous year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BE8A8-C36E-4E4F-BEA6-21E4D0D3E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400550"/>
            <a:ext cx="333375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Pressure increased—but the NCSC also states that many more attacks fail than succeed, and prepared organisations recover better.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3964f593814129"/>
          <a:stretch xmlns:a="http://schemas.openxmlformats.org/drawingml/2006/main"/>
        </p:blipFill>
        <p:spPr>
          <a:xfrm xmlns:a="http://schemas.openxmlformats.org/drawingml/2006/main">
            <a:off x="590550" y="1466850"/>
            <a:ext cx="6667500" cy="4095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395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itle-10">
            <a:extLst xmlns:a="http://schemas.openxmlformats.org/drawingml/2006/main">
              <a:ext uri="{FF2B5EF4-FFF2-40B4-BE49-F238E27FC236}">
                <a16:creationId xmlns:a16="http://schemas.microsoft.com/office/drawing/2014/main" id="{8284879D-886D-488F-AA33-F6E0F30DA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A mistake is a design signal—not the end of the analysis</a:t>
            </a:r>
          </a:p>
        </p:txBody>
      </p:sp>
      <p:sp>
        <p:nvSpPr>
          <p:cNvPr id="2" name="source-10">
            <a:extLst xmlns:a="http://schemas.openxmlformats.org/drawingml/2006/main">
              <a:ext uri="{FF2B5EF4-FFF2-40B4-BE49-F238E27FC236}">
                <a16:creationId xmlns:a16="http://schemas.microsoft.com/office/drawing/2014/main" id="{2CA5E580-2482-4F5B-AE9B-7276FF73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NCSC secure-by-design guidance; Herley (2009)</a:t>
            </a:r>
          </a:p>
        </p:txBody>
      </p:sp>
      <p:sp>
        <p:nvSpPr>
          <p:cNvPr id="3" name="page-10">
            <a:extLst xmlns:a="http://schemas.openxmlformats.org/drawingml/2006/main">
              <a:ext uri="{FF2B5EF4-FFF2-40B4-BE49-F238E27FC236}">
                <a16:creationId xmlns:a16="http://schemas.microsoft.com/office/drawing/2014/main" id="{F63F91C1-30CF-46C6-A01E-229791331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789B23-E548-4C1D-9D32-FABBF7E49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57300"/>
            <a:ext cx="581025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If one ordinary action can create catastrophic harm, examine the architecture around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61D0F1-8C45-49E1-832C-3B6E9A9E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47950"/>
            <a:ext cx="21907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REDUCE PRIVILEGE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CDBA68-2A87-499F-8172-FCB41E403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647950"/>
            <a:ext cx="33337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One account should not expose everything.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9BBE07-157C-4514-8065-BAF6BF97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52800"/>
            <a:ext cx="21907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USE SAFER DEFAULTS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0023DB-056B-4D32-937F-A3F76C7A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352800"/>
            <a:ext cx="33337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Secure setup should be the easy path.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35F38E-CA03-47B5-9F22-6EF7234A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57650"/>
            <a:ext cx="21907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MAKE REPORTING SAFE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CBB40E-9111-4DD3-A0E7-F424C56F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057650"/>
            <a:ext cx="33337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Early honesty should reduce harm—not trigger fear.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FA5EDE-EBA4-4500-8FC7-C9BBD00AE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21907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DESIGN RECOVERY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BEEB28-2E3D-451E-9A44-EC69EDAD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762500"/>
            <a:ext cx="33337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Contain failure and restore trusted operation.</a:t>
            </a:r>
          </a:p>
        </p:txBody>
      </p:sp>
      <p:sp>
        <p:nvSpPr>
          <p:cNvPr id="13" name="security-guide-frame">
            <a:extLst xmlns:a="http://schemas.openxmlformats.org/drawingml/2006/main">
              <a:ext uri="{FF2B5EF4-FFF2-40B4-BE49-F238E27FC236}">
                <a16:creationId xmlns:a16="http://schemas.microsoft.com/office/drawing/2014/main" id="{71191241-BB44-42D4-990E-7E163CD07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257300"/>
            <a:ext cx="4876800" cy="4210050"/>
          </a:xfrm>
          <a:prstGeom xmlns:a="http://schemas.openxmlformats.org/drawingml/2006/main" prst="roundRect">
            <a:avLst>
              <a:gd name="adj" fmla="val 181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663F76-9BAB-4396-A11B-0E59AE2F5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657850"/>
            <a:ext cx="48768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CURRENT PRODUCT ARTEFACT / TAILORED SECURITY GUIDE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208140-73DA-4466-A682-98364FD1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15000"/>
            <a:ext cx="5715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Training matters. It is not a patch for an unsafe product.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5c38fd4df84d41"/>
          <a:stretch xmlns:a="http://schemas.openxmlformats.org/drawingml/2006/main"/>
        </p:blipFill>
        <p:spPr>
          <a:xfrm xmlns:a="http://schemas.openxmlformats.org/drawingml/2006/main">
            <a:off x="7919721" y="1371600"/>
            <a:ext cx="2105659" cy="39814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808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11">
            <a:extLst xmlns:a="http://schemas.openxmlformats.org/drawingml/2006/main">
              <a:ext uri="{FF2B5EF4-FFF2-40B4-BE49-F238E27FC236}">
                <a16:creationId xmlns:a16="http://schemas.microsoft.com/office/drawing/2014/main" id="{D0BC4922-7284-402E-9B5C-C8FC029FC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AI changes both attack and defence—not accountability</a:t>
            </a:r>
          </a:p>
        </p:txBody>
      </p:sp>
      <p:sp>
        <p:nvSpPr>
          <p:cNvPr id="2" name="source-11">
            <a:extLst xmlns:a="http://schemas.openxmlformats.org/drawingml/2006/main">
              <a:ext uri="{FF2B5EF4-FFF2-40B4-BE49-F238E27FC236}">
                <a16:creationId xmlns:a16="http://schemas.microsoft.com/office/drawing/2014/main" id="{A36E3AF5-0CCB-459A-A8A1-9C34B349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NIST AI RMF 1.0 and Generative AI Profile; NCSC ML security principles</a:t>
            </a:r>
          </a:p>
        </p:txBody>
      </p:sp>
      <p:sp>
        <p:nvSpPr>
          <p:cNvPr id="3" name="page-11">
            <a:extLst xmlns:a="http://schemas.openxmlformats.org/drawingml/2006/main">
              <a:ext uri="{FF2B5EF4-FFF2-40B4-BE49-F238E27FC236}">
                <a16:creationId xmlns:a16="http://schemas.microsoft.com/office/drawing/2014/main" id="{B474963C-5441-4D26-8091-11850E10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C2D7DA-9F2B-46E7-BBAD-EB70941B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57300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DEFENCE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B25757-F868-4D45-82E2-6F2374A33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90700"/>
            <a:ext cx="3238500" cy="1809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Triage alerts
Inspect code
Summarise threat intelligence
Spot unusual patterns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548472-7D6C-4852-9CFB-636EC39C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257300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ATTACK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69A8F7-BC8B-47D8-AD1A-0BCAE7A0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90700"/>
            <a:ext cx="3238500" cy="1809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Scale convincing content
Automate reconnaissance
Search for weaknesses
Accelerate intrusion steps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BE7E2E-C624-4D77-8DEB-F160BBAE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1257300"/>
            <a:ext cx="32385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NEW SYSTEM RISK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4FE054-73AB-411A-8AA9-C2C70501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1790700"/>
            <a:ext cx="2857500" cy="1809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Training data
Model behaviour
Sensitive integrations
Over-trust in outputs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4CF4F6-6BAE-4DAF-9BFF-E6D2EDBBE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11480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BD0F9B-B92A-43EF-8C90-AB8210553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05350"/>
            <a:ext cx="99060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Accountable people use automation with evidence, audit trails, realistic testing and a way to challenge the result.</a:t>
            </a:r>
          </a:p>
        </p:txBody>
      </p:sp>
    </p:spTree>
    <p:extLst>
      <p:ext uri="{BB962C8B-B14F-4D97-AF65-F5344CB8AC3E}">
        <p14:creationId xmlns:p14="http://schemas.microsoft.com/office/powerpoint/2010/main" val="101942038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itle-12">
            <a:extLst xmlns:a="http://schemas.openxmlformats.org/drawingml/2006/main">
              <a:ext uri="{FF2B5EF4-FFF2-40B4-BE49-F238E27FC236}">
                <a16:creationId xmlns:a16="http://schemas.microsoft.com/office/drawing/2014/main" id="{B20E00B9-E445-4C86-93EA-318721544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Effective cybersecurity connects six continuous functions</a:t>
            </a:r>
          </a:p>
        </p:txBody>
      </p:sp>
      <p:sp>
        <p:nvSpPr>
          <p:cNvPr id="2" name="source-12">
            <a:extLst xmlns:a="http://schemas.openxmlformats.org/drawingml/2006/main">
              <a:ext uri="{FF2B5EF4-FFF2-40B4-BE49-F238E27FC236}">
                <a16:creationId xmlns:a16="http://schemas.microsoft.com/office/drawing/2014/main" id="{D3153179-20E2-4DF6-8350-F1046B2F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NIST Cybersecurity Framework 2.0</a:t>
            </a:r>
          </a:p>
        </p:txBody>
      </p:sp>
      <p:sp>
        <p:nvSpPr>
          <p:cNvPr id="3" name="page-12">
            <a:extLst xmlns:a="http://schemas.openxmlformats.org/drawingml/2006/main">
              <a:ext uri="{FF2B5EF4-FFF2-40B4-BE49-F238E27FC236}">
                <a16:creationId xmlns:a16="http://schemas.microsoft.com/office/drawing/2014/main" id="{26D12040-A1F6-47F2-A4D6-3314BE41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98544C-827D-4783-A0AB-752AFDE10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28750"/>
            <a:ext cx="3238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B8A6"/>
          </a:solidFill>
          <a:ln xmlns:a="http://schemas.openxmlformats.org/drawingml/2006/main" w="0">
            <a:solidFill>
              <a:srgbClr val="14B8A6"/>
            </a:solidFill>
            <a:prstDash val="solid"/>
          </a:ln>
        </p:spPr>
      </p:sp>
      <p:sp>
        <p:nvSpPr>
          <p:cNvPr id="5" name="function-label-0">
            <a:extLst xmlns:a="http://schemas.openxmlformats.org/drawingml/2006/main">
              <a:ext uri="{FF2B5EF4-FFF2-40B4-BE49-F238E27FC236}">
                <a16:creationId xmlns:a16="http://schemas.microsoft.com/office/drawing/2014/main" id="{C9AE7ECC-2DE7-4D4B-B8C9-151FE39B5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52600"/>
            <a:ext cx="3238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GOVERN</a:t>
            </a:r>
          </a:p>
        </p:txBody>
      </p:sp>
      <p:sp>
        <p:nvSpPr>
          <p:cNvPr id="6" name="function-body-0">
            <a:extLst xmlns:a="http://schemas.openxmlformats.org/drawingml/2006/main">
              <a:ext uri="{FF2B5EF4-FFF2-40B4-BE49-F238E27FC236}">
                <a16:creationId xmlns:a16="http://schemas.microsoft.com/office/drawing/2014/main" id="{CA29FC7C-8A41-4232-B75E-5A44543A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247900"/>
            <a:ext cx="3238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Own risk, priorities and suppliers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CF9C7E-531F-469B-9776-2AC227B96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428750"/>
            <a:ext cx="3238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8" name="function-label-1">
            <a:extLst xmlns:a="http://schemas.openxmlformats.org/drawingml/2006/main">
              <a:ext uri="{FF2B5EF4-FFF2-40B4-BE49-F238E27FC236}">
                <a16:creationId xmlns:a16="http://schemas.microsoft.com/office/drawing/2014/main" id="{ADCC655C-A5F9-4822-B26A-2D33495D8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762125"/>
            <a:ext cx="3238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IDENTIFY</a:t>
            </a:r>
          </a:p>
        </p:txBody>
      </p:sp>
      <p:sp>
        <p:nvSpPr>
          <p:cNvPr id="9" name="function-body-1">
            <a:extLst xmlns:a="http://schemas.openxmlformats.org/drawingml/2006/main">
              <a:ext uri="{FF2B5EF4-FFF2-40B4-BE49-F238E27FC236}">
                <a16:creationId xmlns:a16="http://schemas.microsoft.com/office/drawing/2014/main" id="{CEBC7B93-E89A-45A1-A3A6-4C781E07B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247900"/>
            <a:ext cx="3238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Know assets, dependencies and threats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A9246D-DDD3-4992-BB8F-999D60F99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428750"/>
            <a:ext cx="3238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11" name="function-label-2">
            <a:extLst xmlns:a="http://schemas.openxmlformats.org/drawingml/2006/main">
              <a:ext uri="{FF2B5EF4-FFF2-40B4-BE49-F238E27FC236}">
                <a16:creationId xmlns:a16="http://schemas.microsoft.com/office/drawing/2014/main" id="{6004E275-059D-4B4F-A58C-57FD2A7EC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771650"/>
            <a:ext cx="3238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PROTECT</a:t>
            </a:r>
          </a:p>
        </p:txBody>
      </p:sp>
      <p:sp>
        <p:nvSpPr>
          <p:cNvPr id="12" name="function-body-2">
            <a:extLst xmlns:a="http://schemas.openxmlformats.org/drawingml/2006/main">
              <a:ext uri="{FF2B5EF4-FFF2-40B4-BE49-F238E27FC236}">
                <a16:creationId xmlns:a16="http://schemas.microsoft.com/office/drawing/2014/main" id="{DC46AFDF-B13B-42AF-BE71-8CC43757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247900"/>
            <a:ext cx="3238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Reduce likely harm with usable controls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F56BE5-31FB-4B43-9C57-1711F0401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524250"/>
            <a:ext cx="3238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14" name="function-label-3">
            <a:extLst xmlns:a="http://schemas.openxmlformats.org/drawingml/2006/main">
              <a:ext uri="{FF2B5EF4-FFF2-40B4-BE49-F238E27FC236}">
                <a16:creationId xmlns:a16="http://schemas.microsoft.com/office/drawing/2014/main" id="{E1F86DFC-C4F9-4DCC-BDEA-8AA0C32F3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848100"/>
            <a:ext cx="3238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DETECT</a:t>
            </a:r>
          </a:p>
        </p:txBody>
      </p:sp>
      <p:sp>
        <p:nvSpPr>
          <p:cNvPr id="15" name="function-body-3">
            <a:extLst xmlns:a="http://schemas.openxmlformats.org/drawingml/2006/main">
              <a:ext uri="{FF2B5EF4-FFF2-40B4-BE49-F238E27FC236}">
                <a16:creationId xmlns:a16="http://schemas.microsoft.com/office/drawing/2014/main" id="{1720DB64-DCDD-444F-87F2-DD62343EE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343400"/>
            <a:ext cx="3238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Know when something changes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5635BC-E434-4FA6-8930-D66610A70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524250"/>
            <a:ext cx="3238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17" name="function-label-4">
            <a:extLst xmlns:a="http://schemas.openxmlformats.org/drawingml/2006/main">
              <a:ext uri="{FF2B5EF4-FFF2-40B4-BE49-F238E27FC236}">
                <a16:creationId xmlns:a16="http://schemas.microsoft.com/office/drawing/2014/main" id="{C80B90D5-BC68-4CCE-80FE-A55B5DAA7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857625"/>
            <a:ext cx="3238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RESPOND</a:t>
            </a:r>
          </a:p>
        </p:txBody>
      </p:sp>
      <p:sp>
        <p:nvSpPr>
          <p:cNvPr id="18" name="function-body-4">
            <a:extLst xmlns:a="http://schemas.openxmlformats.org/drawingml/2006/main">
              <a:ext uri="{FF2B5EF4-FFF2-40B4-BE49-F238E27FC236}">
                <a16:creationId xmlns:a16="http://schemas.microsoft.com/office/drawing/2014/main" id="{EB192CA7-075E-4785-833A-A8305F6D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343400"/>
            <a:ext cx="3238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Contain, decide and communicate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5575BD-AF88-4536-BC57-63269D964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524250"/>
            <a:ext cx="3238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20" name="function-label-5">
            <a:extLst xmlns:a="http://schemas.openxmlformats.org/drawingml/2006/main">
              <a:ext uri="{FF2B5EF4-FFF2-40B4-BE49-F238E27FC236}">
                <a16:creationId xmlns:a16="http://schemas.microsoft.com/office/drawing/2014/main" id="{7A9CDE9D-8BBC-4157-B57A-BA62AA45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867150"/>
            <a:ext cx="3238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RECOVER</a:t>
            </a:r>
          </a:p>
        </p:txBody>
      </p:sp>
      <p:sp>
        <p:nvSpPr>
          <p:cNvPr id="21" name="function-body-5">
            <a:extLst xmlns:a="http://schemas.openxmlformats.org/drawingml/2006/main">
              <a:ext uri="{FF2B5EF4-FFF2-40B4-BE49-F238E27FC236}">
                <a16:creationId xmlns:a16="http://schemas.microsoft.com/office/drawing/2014/main" id="{E89F1973-D64E-4135-9284-7646BE247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343400"/>
            <a:ext cx="3238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Restore trusted service and learn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3A373E-1750-4E3F-9384-FAF1FBD0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4775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The test is not whether a control exists. It is whether people can use it, failure is contained, and the organisation can demonstrate that it works.</a:t>
            </a:r>
          </a:p>
        </p:txBody>
      </p:sp>
    </p:spTree>
    <p:extLst>
      <p:ext uri="{BB962C8B-B14F-4D97-AF65-F5344CB8AC3E}">
        <p14:creationId xmlns:p14="http://schemas.microsoft.com/office/powerpoint/2010/main" val="84801279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itle-13">
            <a:extLst xmlns:a="http://schemas.openxmlformats.org/drawingml/2006/main">
              <a:ext uri="{FF2B5EF4-FFF2-40B4-BE49-F238E27FC236}">
                <a16:creationId xmlns:a16="http://schemas.microsoft.com/office/drawing/2014/main" id="{F06C8E2B-5E40-438B-8CF2-DFF0C596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13919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The research became a safer decision workflow</a:t>
            </a:r>
          </a:p>
        </p:txBody>
      </p:sp>
      <p:sp>
        <p:nvSpPr>
          <p:cNvPr id="2" name="source-13">
            <a:extLst xmlns:a="http://schemas.openxmlformats.org/drawingml/2006/main">
              <a:ext uri="{FF2B5EF4-FFF2-40B4-BE49-F238E27FC236}">
                <a16:creationId xmlns:a16="http://schemas.microsoft.com/office/drawing/2014/main" id="{A1480B6E-472A-48AE-940E-B2BA39A3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3" name="page-13">
            <a:extLst xmlns:a="http://schemas.openxmlformats.org/drawingml/2006/main">
              <a:ext uri="{FF2B5EF4-FFF2-40B4-BE49-F238E27FC236}">
                <a16:creationId xmlns:a16="http://schemas.microsoft.com/office/drawing/2014/main" id="{554F85FC-0785-40FD-B66A-B2725190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2DA5F8-796C-4A18-BF81-E52382CC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00150"/>
            <a:ext cx="1133475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The toolkit turns research into a visible sequence: find a need, inspect evidence, then act on the decision.</a:t>
            </a:r>
          </a:p>
        </p:txBody>
      </p:sp>
      <p:sp>
        <p:nvSpPr>
          <p:cNvPr id="5" name="discover-frame">
            <a:extLst xmlns:a="http://schemas.openxmlformats.org/drawingml/2006/main">
              <a:ext uri="{FF2B5EF4-FFF2-40B4-BE49-F238E27FC236}">
                <a16:creationId xmlns:a16="http://schemas.microsoft.com/office/drawing/2014/main" id="{1F02F16E-B246-4E86-B35F-B52482FA4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95500"/>
            <a:ext cx="35242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6" name="compare-frame">
            <a:extLst xmlns:a="http://schemas.openxmlformats.org/drawingml/2006/main">
              <a:ext uri="{FF2B5EF4-FFF2-40B4-BE49-F238E27FC236}">
                <a16:creationId xmlns:a16="http://schemas.microsoft.com/office/drawing/2014/main" id="{5E249FA8-D5E6-4EEB-9945-6C931CE04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095500"/>
            <a:ext cx="35242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7" name="act-frame">
            <a:extLst xmlns:a="http://schemas.openxmlformats.org/drawingml/2006/main">
              <a:ext uri="{FF2B5EF4-FFF2-40B4-BE49-F238E27FC236}">
                <a16:creationId xmlns:a16="http://schemas.microsoft.com/office/drawing/2014/main" id="{18C88550-9F44-436E-ACEE-B4BF01D9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095500"/>
            <a:ext cx="35242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F1F5F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7AAC4B-2136-478A-B3B6-0243FA4A4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67350"/>
            <a:ext cx="3524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1 / DISCOVER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CB3FBD-B6D6-4149-8B0D-CAE85C0FB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91200"/>
            <a:ext cx="3524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Search and establish the requirement.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D1F3F8-F3CB-47AB-9F92-11880B3F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5467350"/>
            <a:ext cx="3524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2 / COMPARE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F89109-DF12-423D-83B2-979053C92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5791200"/>
            <a:ext cx="3524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Review relevant devices and evidence.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4B725C-9B0D-4FC0-BD36-D4212BF1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467350"/>
            <a:ext cx="3524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3 / ACT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C1BD7A-2F0A-4DB0-AE44-FD98059B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791200"/>
            <a:ext cx="3524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Purchase or harden with an auditable next step.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480e9859b545ca"/>
          <a:stretch xmlns:a="http://schemas.openxmlformats.org/drawingml/2006/main"/>
        </p:blipFill>
        <p:spPr>
          <a:xfrm xmlns:a="http://schemas.openxmlformats.org/drawingml/2006/main">
            <a:off x="1554323" y="2209800"/>
            <a:ext cx="1215704" cy="2914650"/>
          </a:xfrm>
          <a:prstGeom xmlns:a="http://schemas.openxmlformats.org/drawingml/2006/main" prst="rect">
            <a:avLst/>
          </a:prstGeom>
        </p:spPr>
      </p:pic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e9be18d4b4fc2"/>
          <a:stretch xmlns:a="http://schemas.openxmlformats.org/drawingml/2006/main"/>
        </p:blipFill>
        <p:spPr>
          <a:xfrm xmlns:a="http://schemas.openxmlformats.org/drawingml/2006/main">
            <a:off x="5276511" y="2209800"/>
            <a:ext cx="1638978" cy="2914650"/>
          </a:xfrm>
          <a:prstGeom xmlns:a="http://schemas.openxmlformats.org/drawingml/2006/main" prst="rect">
            <a:avLst/>
          </a:prstGeom>
        </p:spPr>
      </p:pic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d91f42567143d1"/>
          <a:stretch xmlns:a="http://schemas.openxmlformats.org/drawingml/2006/main"/>
        </p:blipFill>
        <p:spPr>
          <a:xfrm xmlns:a="http://schemas.openxmlformats.org/drawingml/2006/main">
            <a:off x="8407571" y="2209800"/>
            <a:ext cx="3244508" cy="29146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4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00F50F-23FE-46F9-A3B2-7EDE0751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28575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Helvetica Neue"/>
                <a:ea typeface="Helvetica Neue"/>
                <a:cs typeface="Helvetica Neue"/>
              </a:defRPr>
            </a:pPr>
            <a:r>
              <a:t>THE 2026 ANSWER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DCFC8-E69A-4D48-8987-3C04F172C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00200"/>
            <a:ext cx="10287000" cy="2476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Cybersecurity can keep pace—when it is continuous, governed, usable and designed for recovery.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806443-9BE8-4D2D-817A-361EA09D2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162550"/>
            <a:ext cx="68580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Next: “How do we decide what we provide?” and the Device Provisioning Toolkit</a:t>
            </a:r>
          </a:p>
        </p:txBody>
      </p:sp>
      <p:sp>
        <p:nvSpPr>
          <p:cNvPr id="4" name="source-14">
            <a:extLst xmlns:a="http://schemas.openxmlformats.org/drawingml/2006/main">
              <a:ext uri="{FF2B5EF4-FFF2-40B4-BE49-F238E27FC236}">
                <a16:creationId xmlns:a16="http://schemas.microsoft.com/office/drawing/2014/main" id="{F4709044-4352-437E-9C49-8D6F6C62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05550"/>
            <a:ext cx="1028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5" name="page-14">
            <a:extLst xmlns:a="http://schemas.openxmlformats.org/drawingml/2006/main">
              <a:ext uri="{FF2B5EF4-FFF2-40B4-BE49-F238E27FC236}">
                <a16:creationId xmlns:a16="http://schemas.microsoft.com/office/drawing/2014/main" id="{B1DFEE2A-900D-4BAB-935E-819C38F1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674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475569"/>
                </a:solidFill>
                <a:latin typeface="Helvetica Neue"/>
                <a:ea typeface="Helvetica Neue"/>
                <a:cs typeface="Helvetica Neue"/>
              </a:defRPr>
            </a:pPr>
            <a: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982946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Nathan Brown-Bennett</dc:creator>
  <cp:lastModifiedBy>Nathan Brown-Bennett</cp:lastModifiedBy>
  <dc:title>Can cybersecurity keep pace with modern digital risk?</dc:title>
  <dcterms:created xsi:type="dcterms:W3CDTF">2026-07-19T17:12:56.7240000Z</dcterms:created>
  <dcterms:modified xsi:type="dcterms:W3CDTF">2026-07-19T17:12:56.7240000Z</dcterms:modified>
</cp:coreProperties>
</file>