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6eca0922e2745f1" /><Relationship Type="http://schemas.openxmlformats.org/officeDocument/2006/relationships/extended-properties" Target="/docProps/app.xml" Id="R61d0f632f1f142fb" /><Relationship Type="http://schemas.openxmlformats.org/officeDocument/2006/relationships/officeDocument" Target="/ppt/presentation.xml" Id="R8e1d61523a7043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8a1aebf7cd42e1"/>
  </p:sldMasterIdLst>
  <p:notesMasterIdLst>
    <p:notesMasterId xmlns:r="http://schemas.openxmlformats.org/officeDocument/2006/relationships" r:id="Rc66426247f454927"/>
  </p:notesMasterIdLst>
  <p:sldIdLst>
    <p:sldId xmlns:r="http://schemas.openxmlformats.org/officeDocument/2006/relationships" id="256" r:id="R28aabaf463b54a6d"/>
    <p:sldId xmlns:r="http://schemas.openxmlformats.org/officeDocument/2006/relationships" id="257" r:id="R91281bdc6eb74ac6"/>
    <p:sldId xmlns:r="http://schemas.openxmlformats.org/officeDocument/2006/relationships" id="258" r:id="Rd919a1a1dbd04547"/>
    <p:sldId xmlns:r="http://schemas.openxmlformats.org/officeDocument/2006/relationships" id="259" r:id="Rb76ad03e0431400a"/>
    <p:sldId xmlns:r="http://schemas.openxmlformats.org/officeDocument/2006/relationships" id="260" r:id="Rda3014927b6b4fc2"/>
    <p:sldId xmlns:r="http://schemas.openxmlformats.org/officeDocument/2006/relationships" id="261" r:id="Rdc012e36c4c44b8c"/>
    <p:sldId xmlns:r="http://schemas.openxmlformats.org/officeDocument/2006/relationships" id="262" r:id="R87eb140af8c34068"/>
    <p:sldId xmlns:r="http://schemas.openxmlformats.org/officeDocument/2006/relationships" id="263" r:id="R42024756393e4dd5"/>
    <p:sldId xmlns:r="http://schemas.openxmlformats.org/officeDocument/2006/relationships" id="264" r:id="R152d9345b68c4498"/>
    <p:sldId xmlns:r="http://schemas.openxmlformats.org/officeDocument/2006/relationships" id="265" r:id="R174cd09a552c4c3c"/>
    <p:sldId xmlns:r="http://schemas.openxmlformats.org/officeDocument/2006/relationships" id="266" r:id="R1bc42462edb241bc"/>
    <p:sldId xmlns:r="http://schemas.openxmlformats.org/officeDocument/2006/relationships" id="267" r:id="Rc54d5a53ce9548ee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7ee203a57bd41d4" /><Relationship Type="http://schemas.openxmlformats.org/officeDocument/2006/relationships/slideMaster" Target="/ppt/slideMasters/slideMaster1.xml" Id="R658a1aebf7cd42e1" /><Relationship Type="http://schemas.openxmlformats.org/officeDocument/2006/relationships/notesMaster" Target="/ppt/notesMasters/notesMaster1.xml" Id="Rc66426247f454927" /><Relationship Type="http://schemas.openxmlformats.org/officeDocument/2006/relationships/presProps" Target="/ppt/presProps.xml" Id="Rc331742052c34a30" /><Relationship Type="http://schemas.openxmlformats.org/officeDocument/2006/relationships/tableStyles" Target="/ppt/tableStyles.xml" Id="R2d5fb51d05ad4f24" /><Relationship Type="http://schemas.openxmlformats.org/officeDocument/2006/relationships/slide" Target="/ppt/slides/slide1.xml" Id="R28aabaf463b54a6d" /><Relationship Type="http://schemas.openxmlformats.org/officeDocument/2006/relationships/slide" Target="/ppt/slides/slide2.xml" Id="R91281bdc6eb74ac6" /><Relationship Type="http://schemas.openxmlformats.org/officeDocument/2006/relationships/slide" Target="/ppt/slides/slide3.xml" Id="Rd919a1a1dbd04547" /><Relationship Type="http://schemas.openxmlformats.org/officeDocument/2006/relationships/slide" Target="/ppt/slides/slide4.xml" Id="Rb76ad03e0431400a" /><Relationship Type="http://schemas.openxmlformats.org/officeDocument/2006/relationships/slide" Target="/ppt/slides/slide5.xml" Id="Rda3014927b6b4fc2" /><Relationship Type="http://schemas.openxmlformats.org/officeDocument/2006/relationships/slide" Target="/ppt/slides/slide6.xml" Id="Rdc012e36c4c44b8c" /><Relationship Type="http://schemas.openxmlformats.org/officeDocument/2006/relationships/slide" Target="/ppt/slides/slide7.xml" Id="R87eb140af8c34068" /><Relationship Type="http://schemas.openxmlformats.org/officeDocument/2006/relationships/slide" Target="/ppt/slides/slide8.xml" Id="R42024756393e4dd5" /><Relationship Type="http://schemas.openxmlformats.org/officeDocument/2006/relationships/slide" Target="/ppt/slides/slide9.xml" Id="R152d9345b68c4498" /><Relationship Type="http://schemas.openxmlformats.org/officeDocument/2006/relationships/slide" Target="/ppt/slides/slide10.xml" Id="R174cd09a552c4c3c" /><Relationship Type="http://schemas.openxmlformats.org/officeDocument/2006/relationships/slide" Target="/ppt/slides/slide11.xml" Id="R1bc42462edb241bc" /><Relationship Type="http://schemas.openxmlformats.org/officeDocument/2006/relationships/slide" Target="/ppt/slides/slide12.xml" Id="Rc54d5a53ce9548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29b9090c6f40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1d546367ec46b0" /><Relationship Type="http://schemas.openxmlformats.org/officeDocument/2006/relationships/notesMaster" Target="/ppt/notesMasters/notesMaster1.xml" Id="R6e7f74164bc848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b1a06b192a4eec" /><Relationship Type="http://schemas.openxmlformats.org/officeDocument/2006/relationships/notesMaster" Target="/ppt/notesMasters/notesMaster1.xml" Id="Re4b4c1940e6444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fe26a9ca24400a" /><Relationship Type="http://schemas.openxmlformats.org/officeDocument/2006/relationships/notesMaster" Target="/ppt/notesMasters/notesMaster1.xml" Id="R8654233da1704c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adbfc6a9514d2c" /><Relationship Type="http://schemas.openxmlformats.org/officeDocument/2006/relationships/notesMaster" Target="/ppt/notesMasters/notesMaster1.xml" Id="R830fd9328d914d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33826ff2a6403f" /><Relationship Type="http://schemas.openxmlformats.org/officeDocument/2006/relationships/notesMaster" Target="/ppt/notesMasters/notesMaster1.xml" Id="Reb175781472241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6431e80ef2d4c4f" /><Relationship Type="http://schemas.openxmlformats.org/officeDocument/2006/relationships/notesMaster" Target="/ppt/notesMasters/notesMaster1.xml" Id="Rb8e43e5ea73e42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0df43da1c244734" /><Relationship Type="http://schemas.openxmlformats.org/officeDocument/2006/relationships/notesMaster" Target="/ppt/notesMasters/notesMaster1.xml" Id="R9c4d182ea857427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852506884e41f3" /><Relationship Type="http://schemas.openxmlformats.org/officeDocument/2006/relationships/notesMaster" Target="/ppt/notesMasters/notesMaster1.xml" Id="R83a375695dfe47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741ba9f829c4fb8" /><Relationship Type="http://schemas.openxmlformats.org/officeDocument/2006/relationships/notesMaster" Target="/ppt/notesMasters/notesMaster1.xml" Id="Ra7679a99ffe54c8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171a6651a8e446c" /><Relationship Type="http://schemas.openxmlformats.org/officeDocument/2006/relationships/notesMaster" Target="/ppt/notesMasters/notesMaster1.xml" Id="R49d30861fd314d0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2afab33bc694feb" /><Relationship Type="http://schemas.openxmlformats.org/officeDocument/2006/relationships/notesMaster" Target="/ppt/notesMasters/notesMaster1.xml" Id="Rd14f825c363f4a4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3a32a124e384985" /><Relationship Type="http://schemas.openxmlformats.org/officeDocument/2006/relationships/notesMaster" Target="/ppt/notesMasters/notesMaster1.xml" Id="Rf5dd7eed0d1e44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d7a581852a49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3b48a7a4ae4bf9" /><Relationship Type="http://schemas.openxmlformats.org/officeDocument/2006/relationships/slideLayout" Target="/ppt/slideLayouts/slideLayout1.xml" Id="R7a85ff326f5d4ee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85ff326f5d4ee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1e089e29ef4e3a" /><Relationship Type="http://schemas.openxmlformats.org/officeDocument/2006/relationships/image" Target="/ppt/media/image.jpeg" Id="R14b4909994ef4733" /><Relationship Type="http://schemas.openxmlformats.org/officeDocument/2006/relationships/notesSlide" Target="/ppt/notesSlides/notesSlide1.xml" Id="R0a68fbfbb7fb49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1b0144b4e46e5" /><Relationship Type="http://schemas.openxmlformats.org/officeDocument/2006/relationships/image" Target="/ppt/media/image.png" Id="Re3fef9355e594b1f" /><Relationship Type="http://schemas.openxmlformats.org/officeDocument/2006/relationships/notesSlide" Target="/ppt/notesSlides/notesSlide2.xml" Id="Rc5dae3ce922648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89c5388c44f53" /><Relationship Type="http://schemas.openxmlformats.org/officeDocument/2006/relationships/notesSlide" Target="/ppt/notesSlides/notesSlide3.xml" Id="R4a589444d62543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7f60ff29ab444c" /><Relationship Type="http://schemas.openxmlformats.org/officeDocument/2006/relationships/image" Target="/ppt/media/image2.png" Id="R94fc1785c9fc48a4" /><Relationship Type="http://schemas.openxmlformats.org/officeDocument/2006/relationships/notesSlide" Target="/ppt/notesSlides/notesSlide4.xml" Id="Rb7e677dbe63342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8a84b841a2417d" /><Relationship Type="http://schemas.openxmlformats.org/officeDocument/2006/relationships/image" Target="/ppt/media/image2.jpeg" Id="R05af7a9b7110417b" /><Relationship Type="http://schemas.openxmlformats.org/officeDocument/2006/relationships/notesSlide" Target="/ppt/notesSlides/notesSlide5.xml" Id="R2abe8e034a3f40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6cb006b0fb423c" /><Relationship Type="http://schemas.openxmlformats.org/officeDocument/2006/relationships/image" Target="/ppt/media/image3.jpeg" Id="R1d7aa0f3c45148f3" /><Relationship Type="http://schemas.openxmlformats.org/officeDocument/2006/relationships/image" Target="/ppt/media/image4.jpeg" Id="R796ef437f5f04295" /><Relationship Type="http://schemas.openxmlformats.org/officeDocument/2006/relationships/notesSlide" Target="/ppt/notesSlides/notesSlide6.xml" Id="Rd386888e9baf49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583a40a2c416e" /><Relationship Type="http://schemas.openxmlformats.org/officeDocument/2006/relationships/image" Target="/ppt/media/image5.jpeg" Id="Rfda02236ca0e4378" /><Relationship Type="http://schemas.openxmlformats.org/officeDocument/2006/relationships/image" Target="/ppt/media/image6.jpeg" Id="Rd39b2a81a359435c" /><Relationship Type="http://schemas.openxmlformats.org/officeDocument/2006/relationships/notesSlide" Target="/ppt/notesSlides/notesSlide7.xml" Id="R3f8a836235384c3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2926733d6840cc" /><Relationship Type="http://schemas.openxmlformats.org/officeDocument/2006/relationships/image" Target="/ppt/media/image7.jpeg" Id="R95dce39bb9834c04" /><Relationship Type="http://schemas.openxmlformats.org/officeDocument/2006/relationships/image" Target="/ppt/media/image8.jpeg" Id="R1c26e62778b344aa" /><Relationship Type="http://schemas.openxmlformats.org/officeDocument/2006/relationships/notesSlide" Target="/ppt/notesSlides/notesSlide8.xml" Id="Rc30f98a4351a49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3c7f3b1b84003" /><Relationship Type="http://schemas.openxmlformats.org/officeDocument/2006/relationships/image" Target="/ppt/media/image3.png" Id="R2e0acbc81ae84e45" /><Relationship Type="http://schemas.openxmlformats.org/officeDocument/2006/relationships/image" Target="/ppt/media/image4.png" Id="R6a1e9ba2e3b3444e" /><Relationship Type="http://schemas.openxmlformats.org/officeDocument/2006/relationships/image" Target="/ppt/media/image9.jpeg" Id="R89298ea33ead4060" /><Relationship Type="http://schemas.openxmlformats.org/officeDocument/2006/relationships/notesSlide" Target="/ppt/notesSlides/notesSlide9.xml" Id="Rd43dde3138ea4d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d6aa36c4f5452a" /><Relationship Type="http://schemas.openxmlformats.org/officeDocument/2006/relationships/image" Target="/ppt/media/image10.jpeg" Id="Rfb3c54d49da743e8" /><Relationship Type="http://schemas.openxmlformats.org/officeDocument/2006/relationships/notesSlide" Target="/ppt/notesSlides/notesSlide10.xml" Id="R49590194a67c49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1eece092844c59" /><Relationship Type="http://schemas.openxmlformats.org/officeDocument/2006/relationships/notesSlide" Target="/ppt/notesSlides/notesSlide11.xml" Id="R17ee54efb92a40e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4babaa6884ea1" /><Relationship Type="http://schemas.openxmlformats.org/officeDocument/2006/relationships/image" Target="/ppt/media/image11.jpeg" Id="R958da150bf6446d2" /><Relationship Type="http://schemas.openxmlformats.org/officeDocument/2006/relationships/notesSlide" Target="/ppt/notesSlides/notesSlide12.xml" Id="Ref1bbadf980840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AF831EA-36C0-4B04-AA68-7484A9268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63004-4549-4FA6-BA92-D24AF4FF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00A88F"/>
                </a:solidFill>
              </a:defRPr>
            </a:pPr>
            <a:r>
              <a:rPr sz="1125" b="1">
                <a:solidFill>
                  <a:srgbClr val="00A88F"/>
                </a:solidFill>
              </a:rPr>
              <a:t>UNDERGRADUATE RESEARCH → WORKING PRODUCT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E1BA2-AC38-4B6F-958E-10784B4F9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62050"/>
            <a:ext cx="4953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900" b="1">
                <a:solidFill>
                  <a:srgbClr val="0A192F"/>
                </a:solidFill>
              </a:defRPr>
            </a:pPr>
            <a:r>
              <a:rPr sz="3900" b="1">
                <a:solidFill>
                  <a:srgbClr val="0A192F"/>
                </a:solidFill>
              </a:rPr>
              <a:t>How do we decide what devices we provide?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C2AA2-0B0C-4466-A96D-4395A6D9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4762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5B6678"/>
                </a:solidFill>
              </a:defRPr>
            </a:pPr>
            <a:r>
              <a:rPr sz="1800">
                <a:solidFill>
                  <a:srgbClr val="5B6678"/>
                </a:solidFill>
              </a:rPr>
              <a:t>A security-focused comparison and provisioning toolkit built from the dissertation.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CF85DC-5467-4632-8E5D-ECB9156B0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72033"/>
                </a:solidFill>
              </a:defRPr>
            </a:pPr>
            <a:r>
              <a:rPr sz="1200" b="1">
                <a:solidFill>
                  <a:srgbClr val="172033"/>
                </a:solidFill>
              </a:rPr>
              <a:t>Nathan Brown-Bennett  •  BSc Cyber Security &amp; Digital Forensics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84AE0-6B02-4B4A-A6F3-4651B1C9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23875"/>
            <a:ext cx="5334000" cy="5810250"/>
          </a:xfrm>
          <a:prstGeom xmlns:a="http://schemas.openxmlformats.org/drawingml/2006/main" prst="roundRect">
            <a:avLst>
              <a:gd name="adj" fmla="val 2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4909994ef4733"/>
          <a:stretch xmlns:a="http://schemas.openxmlformats.org/drawingml/2006/main"/>
        </p:blipFill>
        <p:spPr>
          <a:xfrm xmlns:a="http://schemas.openxmlformats.org/drawingml/2006/main">
            <a:off x="6429375" y="2057995"/>
            <a:ext cx="4857750" cy="2732484"/>
          </a:xfrm>
          <a:prstGeom xmlns:a="http://schemas.openxmlformats.org/drawingml/2006/main" prst="roundRect">
            <a:avLst>
              <a:gd name="adj" fmla="val 2353"/>
            </a:avLst>
          </a:prstGeom>
        </p:spPr>
      </p:pic>
    </p:spTree>
    <p:extLst>
      <p:ext uri="{BB962C8B-B14F-4D97-AF65-F5344CB8AC3E}">
        <p14:creationId xmlns:p14="http://schemas.microsoft.com/office/powerpoint/2010/main" val="10169629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2">
            <a:extLst xmlns:a="http://schemas.openxmlformats.org/drawingml/2006/main">
              <a:ext uri="{FF2B5EF4-FFF2-40B4-BE49-F238E27FC236}">
                <a16:creationId xmlns:a16="http://schemas.microsoft.com/office/drawing/2014/main" id="{9D9ACF70-18DE-49B1-943D-E6ADA029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THE RESEARCH QUESTION</a:t>
            </a:r>
          </a:p>
        </p:txBody>
      </p:sp>
      <p:sp>
        <p:nvSpPr>
          <p:cNvPr id="2" name="title-2">
            <a:extLst xmlns:a="http://schemas.openxmlformats.org/drawingml/2006/main">
              <a:ext uri="{FF2B5EF4-FFF2-40B4-BE49-F238E27FC236}">
                <a16:creationId xmlns:a16="http://schemas.microsoft.com/office/drawing/2014/main" id="{98CC21C5-C291-4E34-8F90-4A0409AE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The buying decision was missing a security standard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F454CA-E4EE-456A-9C68-615251BE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ef9355e594b1f"/>
          <a:stretch xmlns:a="http://schemas.openxmlformats.org/drawingml/2006/main"/>
        </p:blipFill>
        <p:spPr>
          <a:xfrm xmlns:a="http://schemas.openxmlformats.org/drawingml/2006/main">
            <a:off x="756301" y="1809750"/>
            <a:ext cx="2964147" cy="4191000"/>
          </a:xfrm>
          <a:prstGeom xmlns:a="http://schemas.openxmlformats.org/drawingml/2006/main" prst="roundRect">
            <a:avLst>
              <a:gd name="adj" fmla="val 3636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E403B-3B74-4043-A224-7054023C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1952625"/>
            <a:ext cx="676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172033"/>
                </a:solidFill>
              </a:defRPr>
            </a:pPr>
            <a:r>
              <a:rPr sz="1875">
                <a:solidFill>
                  <a:srgbClr val="172033"/>
                </a:solidFill>
              </a:rPr>
              <a:t>The dissertation examined how governments, schools, employers and consumers choose devices—and whether security, practicality and reliability are considered together.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EDD81E-A9C3-4636-82E7-72CFE308D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5242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F3702A"/>
                </a:solidFill>
              </a:defRPr>
            </a:pPr>
            <a:r>
              <a:rPr sz="1800" b="1">
                <a:solidFill>
                  <a:srgbClr val="F3702A"/>
                </a:solidFill>
              </a:rPr>
              <a:t>The gap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DBBD7-CAFB-42CD-8884-A3E519D5A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952875"/>
            <a:ext cx="6667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B6678"/>
                </a:solidFill>
              </a:defRPr>
            </a:pPr>
            <a:r>
              <a:rPr sz="1650">
                <a:solidFill>
                  <a:srgbClr val="5B6678"/>
                </a:solidFill>
              </a:rPr>
              <a:t>Guidance existed in fragments. Buyers could compare brand, price and specifications, but had no single workflow that translated security research into a usable decision.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9FAE27-C2E6-4DBC-86FE-DC3B13CD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552450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B6678"/>
                </a:solidFill>
              </a:defRPr>
            </a:pPr>
            <a:r>
              <a:rPr sz="1050">
                <a:solidFill>
                  <a:srgbClr val="5B6678"/>
                </a:solidFill>
              </a:rPr>
              <a:t>Source: BSc dissertation, 18 July 2024</a:t>
            </a:r>
          </a:p>
        </p:txBody>
      </p:sp>
    </p:spTree>
    <p:extLst>
      <p:ext uri="{BB962C8B-B14F-4D97-AF65-F5344CB8AC3E}">
        <p14:creationId xmlns:p14="http://schemas.microsoft.com/office/powerpoint/2010/main" val="11831990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3">
            <a:extLst xmlns:a="http://schemas.openxmlformats.org/drawingml/2006/main">
              <a:ext uri="{FF2B5EF4-FFF2-40B4-BE49-F238E27FC236}">
                <a16:creationId xmlns:a16="http://schemas.microsoft.com/office/drawing/2014/main" id="{9C5B670F-D3D3-4D6C-A539-5E3E3C7AB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WHAT THE DISSERTATION FOUND</a:t>
            </a:r>
          </a:p>
        </p:txBody>
      </p:sp>
      <p:sp>
        <p:nvSpPr>
          <p:cNvPr id="2" name="title-3">
            <a:extLst xmlns:a="http://schemas.openxmlformats.org/drawingml/2006/main">
              <a:ext uri="{FF2B5EF4-FFF2-40B4-BE49-F238E27FC236}">
                <a16:creationId xmlns:a16="http://schemas.microsoft.com/office/drawing/2014/main" id="{05D9343C-FCB1-4F5D-BA2E-0D780EE7F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Three gaps kept recurring across the research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C76E41-1517-45C3-859D-54A52678A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287FA3-5722-448C-A349-CDB293D84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3D456-404C-4576-B039-0811467F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A192F"/>
                </a:solidFill>
              </a:defRPr>
            </a:pPr>
            <a:r>
              <a:rPr sz="2100" b="1">
                <a:solidFill>
                  <a:srgbClr val="0A192F"/>
                </a:solidFill>
              </a:rPr>
              <a:t>Security arrives 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8609AC-5923-4835-93A6-FF41B3CD1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28950"/>
            <a:ext cx="314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B6678"/>
                </a:solidFill>
              </a:defRPr>
            </a:pPr>
            <a:r>
              <a:rPr sz="1575">
                <a:solidFill>
                  <a:srgbClr val="5B6678"/>
                </a:solidFill>
              </a:rPr>
              <a:t>Device decisions often begin with price, brand and familiarity; security is added after selection.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CF63D2-9671-4916-8898-AC3505AC4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9526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F36F9A-0736-4EAC-82D0-D9259232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2669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A192F"/>
                </a:solidFill>
              </a:defRPr>
            </a:pPr>
            <a:r>
              <a:rPr sz="2100" b="1">
                <a:solidFill>
                  <a:srgbClr val="0A192F"/>
                </a:solidFill>
              </a:rPr>
              <a:t>Guidance is fragmented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6D8419-88B6-4B78-A9D6-2FCB8439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28950"/>
            <a:ext cx="314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B6678"/>
                </a:solidFill>
              </a:defRPr>
            </a:pPr>
            <a:r>
              <a:rPr sz="1575">
                <a:solidFill>
                  <a:srgbClr val="5B6678"/>
                </a:solidFill>
              </a:rPr>
              <a:t>Hardware risks, software hardening and user capability are rarely explained in one place.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9C2B87-A70B-4D3E-BF7C-2B098B3DE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526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A0DCD8-9F73-414A-BAD7-5529B35DB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66950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A192F"/>
                </a:solidFill>
              </a:defRPr>
            </a:pPr>
            <a:r>
              <a:rPr sz="2100" b="1">
                <a:solidFill>
                  <a:srgbClr val="0A192F"/>
                </a:solidFill>
              </a:rPr>
              <a:t>People need usable advice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E8D03-C21B-4D46-9389-A2CA50CED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028950"/>
            <a:ext cx="314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B6678"/>
                </a:solidFill>
              </a:defRPr>
            </a:pPr>
            <a:r>
              <a:rPr sz="1575">
                <a:solidFill>
                  <a:srgbClr val="5B6678"/>
                </a:solidFill>
              </a:rPr>
              <a:t>A technically correct recommendation still fails if buyers cannot understand or apply 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74D098-B64D-4D41-8F9E-14DDC7F10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3340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033"/>
                </a:solidFill>
              </a:defRPr>
            </a:pPr>
            <a:r>
              <a:rPr sz="1800" b="1">
                <a:solidFill>
                  <a:srgbClr val="172033"/>
                </a:solidFill>
              </a:rPr>
              <a:t>The product opportunity was not another comparison list. It was a decision tool that could connect research to action.</a:t>
            </a:r>
          </a:p>
        </p:txBody>
      </p:sp>
    </p:spTree>
    <p:extLst>
      <p:ext uri="{BB962C8B-B14F-4D97-AF65-F5344CB8AC3E}">
        <p14:creationId xmlns:p14="http://schemas.microsoft.com/office/powerpoint/2010/main" val="7878335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4">
            <a:extLst xmlns:a="http://schemas.openxmlformats.org/drawingml/2006/main">
              <a:ext uri="{FF2B5EF4-FFF2-40B4-BE49-F238E27FC236}">
                <a16:creationId xmlns:a16="http://schemas.microsoft.com/office/drawing/2014/main" id="{C9E4B48F-9AF9-47F4-899F-2C0283B2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FROM DISSERTATION TO DESIGN</a:t>
            </a:r>
          </a:p>
        </p:txBody>
      </p:sp>
      <p:sp>
        <p:nvSpPr>
          <p:cNvPr id="2" name="title-4">
            <a:extLst xmlns:a="http://schemas.openxmlformats.org/drawingml/2006/main">
              <a:ext uri="{FF2B5EF4-FFF2-40B4-BE49-F238E27FC236}">
                <a16:creationId xmlns:a16="http://schemas.microsoft.com/office/drawing/2014/main" id="{6320D547-CBF1-41DC-B2FC-6A1723E06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Research became a repeatable provisioning framework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1B9BA7-1CB5-4A8C-A7ED-9A3E2FA5A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1B3B0-3A9B-4E60-B9B5-B3970E2B1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676275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c1785c9fc48a4"/>
          <a:stretch xmlns:a="http://schemas.openxmlformats.org/drawingml/2006/main"/>
        </p:blipFill>
        <p:spPr>
          <a:xfrm xmlns:a="http://schemas.openxmlformats.org/drawingml/2006/main">
            <a:off x="876300" y="2479643"/>
            <a:ext cx="6343650" cy="2755963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046A50-59DF-4EAE-8064-8FFDDFC9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095500"/>
            <a:ext cx="314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A192F"/>
                </a:solidFill>
              </a:defRPr>
            </a:pPr>
            <a:r>
              <a:rPr sz="1950" b="1">
                <a:solidFill>
                  <a:srgbClr val="0A192F"/>
                </a:solidFill>
              </a:rPr>
              <a:t>The framework connects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02CD8-002A-4AAC-9820-23AD92370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762250"/>
            <a:ext cx="3238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72033"/>
                </a:solidFill>
              </a:defRPr>
            </a:pPr>
            <a:r>
              <a:rPr sz="1650">
                <a:solidFill>
                  <a:srgbClr val="172033"/>
                </a:solidFill>
              </a:rPr>
              <a:t>• Buyer and user needs</a:t>
            </a:r>
          </a:p>
          <a:p xmlns:a="http://schemas.openxmlformats.org/drawingml/2006/main">
            <a:pPr>
              <a:defRPr sz="1650">
                <a:solidFill>
                  <a:srgbClr val="172033"/>
                </a:solidFill>
              </a:defRPr>
            </a:pPr>
            <a:r>
              <a:rPr sz="1650">
                <a:solidFill>
                  <a:srgbClr val="172033"/>
                </a:solidFill>
              </a:rPr>
              <a:t>• Hardware security considerations</a:t>
            </a:r>
          </a:p>
          <a:p xmlns:a="http://schemas.openxmlformats.org/drawingml/2006/main">
            <a:pPr>
              <a:defRPr sz="1650">
                <a:solidFill>
                  <a:srgbClr val="172033"/>
                </a:solidFill>
              </a:defRPr>
            </a:pPr>
            <a:r>
              <a:rPr sz="1650">
                <a:solidFill>
                  <a:srgbClr val="172033"/>
                </a:solidFill>
              </a:rPr>
              <a:t>• Operating-system and software controls</a:t>
            </a:r>
          </a:p>
          <a:p xmlns:a="http://schemas.openxmlformats.org/drawingml/2006/main">
            <a:pPr>
              <a:defRPr sz="1650">
                <a:solidFill>
                  <a:srgbClr val="172033"/>
                </a:solidFill>
              </a:defRPr>
            </a:pPr>
            <a:r>
              <a:rPr sz="1650">
                <a:solidFill>
                  <a:srgbClr val="172033"/>
                </a:solidFill>
              </a:rPr>
              <a:t>• Practicality and maintainability</a:t>
            </a:r>
          </a:p>
          <a:p xmlns:a="http://schemas.openxmlformats.org/drawingml/2006/main">
            <a:pPr>
              <a:defRPr sz="1650">
                <a:solidFill>
                  <a:srgbClr val="172033"/>
                </a:solidFill>
              </a:defRPr>
            </a:pPr>
            <a:r>
              <a:rPr sz="1650">
                <a:solidFill>
                  <a:srgbClr val="172033"/>
                </a:solidFill>
              </a:rPr>
              <a:t>• Clear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6871624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5">
            <a:extLst xmlns:a="http://schemas.openxmlformats.org/drawingml/2006/main">
              <a:ext uri="{FF2B5EF4-FFF2-40B4-BE49-F238E27FC236}">
                <a16:creationId xmlns:a16="http://schemas.microsoft.com/office/drawing/2014/main" id="{A6CF3F60-128F-4D7B-9131-CADC6872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WORKING PRODUCT</a:t>
            </a:r>
          </a:p>
        </p:txBody>
      </p:sp>
      <p:sp>
        <p:nvSpPr>
          <p:cNvPr id="2" name="title-5">
            <a:extLst xmlns:a="http://schemas.openxmlformats.org/drawingml/2006/main">
              <a:ext uri="{FF2B5EF4-FFF2-40B4-BE49-F238E27FC236}">
                <a16:creationId xmlns:a16="http://schemas.microsoft.com/office/drawing/2014/main" id="{D914BE44-2C96-4B66-B605-C641E15D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The current toolkit makes the research usable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BC12BD-F05A-4C83-BAD7-D6B220A35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122D6-BD77-49F3-8E67-BF6001977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7048500" cy="4191000"/>
          </a:xfrm>
          <a:prstGeom xmlns:a="http://schemas.openxmlformats.org/drawingml/2006/main" prst="roundRect">
            <a:avLst>
              <a:gd name="adj" fmla="val 2727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f7a9b7110417b"/>
          <a:srcRect xmlns:a="http://schemas.openxmlformats.org/drawingml/2006/main" l="1062" t="0" r="106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" y="1952625"/>
            <a:ext cx="6629400" cy="3810000"/>
          </a:xfrm>
          <a:prstGeom xmlns:a="http://schemas.openxmlformats.org/drawingml/2006/main" prst="roundRect">
            <a:avLst>
              <a:gd name="adj" fmla="val 3000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097ED-E558-4684-877F-E249FB4FE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47875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A192F"/>
                </a:solidFill>
              </a:defRPr>
            </a:pPr>
            <a:r>
              <a:rPr sz="2100" b="1">
                <a:solidFill>
                  <a:srgbClr val="0A192F"/>
                </a:solidFill>
              </a:rPr>
              <a:t>What exists 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37221-BAB3-460F-B1C7-108A07A72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14625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B6678"/>
                </a:solidFill>
              </a:defRPr>
            </a:pPr>
            <a:r>
              <a:rPr sz="1650">
                <a:solidFill>
                  <a:srgbClr val="5B6678"/>
                </a:solidFill>
              </a:rPr>
              <a:t>A working Flask application with device discovery, structured comparisons, security guidance, purchase context and provisioning recommendations.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0023F1-1B77-4E2B-9A9D-5355BB2B0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625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00A88F"/>
                </a:solidFill>
              </a:defRPr>
            </a:pPr>
            <a:r>
              <a:rPr sz="1425" b="1">
                <a:solidFill>
                  <a:srgbClr val="00A88F"/>
                </a:solidFill>
              </a:rPr>
              <a:t>Python  •  Flask  •  SQLite  •  Graphviz  •  Pandas</a:t>
            </a:r>
          </a:p>
        </p:txBody>
      </p:sp>
    </p:spTree>
    <p:extLst>
      <p:ext uri="{BB962C8B-B14F-4D97-AF65-F5344CB8AC3E}">
        <p14:creationId xmlns:p14="http://schemas.microsoft.com/office/powerpoint/2010/main" val="4637386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6">
            <a:extLst xmlns:a="http://schemas.openxmlformats.org/drawingml/2006/main">
              <a:ext uri="{FF2B5EF4-FFF2-40B4-BE49-F238E27FC236}">
                <a16:creationId xmlns:a16="http://schemas.microsoft.com/office/drawing/2014/main" id="{C96077B3-F80F-4A02-8475-6A166F8C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CURRENT INTERACTION</a:t>
            </a:r>
          </a:p>
        </p:txBody>
      </p:sp>
      <p:sp>
        <p:nvSpPr>
          <p:cNvPr id="2" name="title-6">
            <a:extLst xmlns:a="http://schemas.openxmlformats.org/drawingml/2006/main">
              <a:ext uri="{FF2B5EF4-FFF2-40B4-BE49-F238E27FC236}">
                <a16:creationId xmlns:a16="http://schemas.microsoft.com/office/drawing/2014/main" id="{A82C975D-AC27-4D09-9040-1ACC62E48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Search starts with the person, not the specification sheet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A3035B-1BFF-40FF-88CA-2F9927A1C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F591F-1466-48D7-9216-5BA0EA22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2919E7-46DD-4D51-B1E6-33532CA8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7aa0f3c45148f3"/>
          <a:srcRect xmlns:a="http://schemas.openxmlformats.org/drawingml/2006/main" l="13860" t="0" r="138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" y="1971675"/>
            <a:ext cx="47244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ef437f5f04295"/>
          <a:srcRect xmlns:a="http://schemas.openxmlformats.org/drawingml/2006/main" l="13860" t="0" r="138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00800" y="1971675"/>
            <a:ext cx="47244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017A87-1739-4C32-8FB3-52A520A7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53125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Describe the real use case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D93DE-B2A5-436B-BA22-59C2499D0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953125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Refine the technical requirements</a:t>
            </a:r>
          </a:p>
        </p:txBody>
      </p:sp>
    </p:spTree>
    <p:extLst>
      <p:ext uri="{BB962C8B-B14F-4D97-AF65-F5344CB8AC3E}">
        <p14:creationId xmlns:p14="http://schemas.microsoft.com/office/powerpoint/2010/main" val="1843667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7">
            <a:extLst xmlns:a="http://schemas.openxmlformats.org/drawingml/2006/main">
              <a:ext uri="{FF2B5EF4-FFF2-40B4-BE49-F238E27FC236}">
                <a16:creationId xmlns:a16="http://schemas.microsoft.com/office/drawing/2014/main" id="{ED086D4B-9DD4-42E9-8C7F-2973B24F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COMPARISON EVIDENCE</a:t>
            </a:r>
          </a:p>
        </p:txBody>
      </p:sp>
      <p:sp>
        <p:nvSpPr>
          <p:cNvPr id="2" name="title-7">
            <a:extLst xmlns:a="http://schemas.openxmlformats.org/drawingml/2006/main">
              <a:ext uri="{FF2B5EF4-FFF2-40B4-BE49-F238E27FC236}">
                <a16:creationId xmlns:a16="http://schemas.microsoft.com/office/drawing/2014/main" id="{B391EC5A-BA22-437B-8048-325100E79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A device page explains the decision and the alternatives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2D4360-19A3-405E-9D72-489F8BEC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C52669-44DA-45E5-A56E-C0772AF81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2FEEA4-4945-46D4-8F1B-B7ADE783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a02236ca0e4378"/>
          <a:stretch xmlns:a="http://schemas.openxmlformats.org/drawingml/2006/main"/>
        </p:blipFill>
        <p:spPr>
          <a:xfrm xmlns:a="http://schemas.openxmlformats.org/drawingml/2006/main">
            <a:off x="876300" y="2481263"/>
            <a:ext cx="4724400" cy="2657475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b2a81a359435c"/>
          <a:stretch xmlns:a="http://schemas.openxmlformats.org/drawingml/2006/main"/>
        </p:blipFill>
        <p:spPr>
          <a:xfrm xmlns:a="http://schemas.openxmlformats.org/drawingml/2006/main">
            <a:off x="6400800" y="2481263"/>
            <a:ext cx="4724400" cy="2657475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DE04A4-7046-421D-8945-4DC5DFA7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531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Specifications and reasoning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2EBA0-A13D-4238-8E86-A6D62BD9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953125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Comparable alternatives</a:t>
            </a:r>
          </a:p>
        </p:txBody>
      </p:sp>
    </p:spTree>
    <p:extLst>
      <p:ext uri="{BB962C8B-B14F-4D97-AF65-F5344CB8AC3E}">
        <p14:creationId xmlns:p14="http://schemas.microsoft.com/office/powerpoint/2010/main" val="18926057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8">
            <a:extLst xmlns:a="http://schemas.openxmlformats.org/drawingml/2006/main">
              <a:ext uri="{FF2B5EF4-FFF2-40B4-BE49-F238E27FC236}">
                <a16:creationId xmlns:a16="http://schemas.microsoft.com/office/drawing/2014/main" id="{DF73B0E0-5249-4222-AC2D-D21190952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GUIDANCE AFTER SELECTION</a:t>
            </a:r>
          </a:p>
        </p:txBody>
      </p:sp>
      <p:sp>
        <p:nvSpPr>
          <p:cNvPr id="2" name="title-8">
            <a:extLst xmlns:a="http://schemas.openxmlformats.org/drawingml/2006/main">
              <a:ext uri="{FF2B5EF4-FFF2-40B4-BE49-F238E27FC236}">
                <a16:creationId xmlns:a16="http://schemas.microsoft.com/office/drawing/2014/main" id="{5CBB7558-E212-49C2-97BC-E8D9AF516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Selection leads to setup and procurement guidance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7369D-D4EC-4121-889F-C9683F292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A130D-8FA3-4AD3-9CF5-CD8413E67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5F8FD4-6F0B-4AFC-BAEB-B2128324A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762125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dce39bb9834c04"/>
          <a:srcRect xmlns:a="http://schemas.openxmlformats.org/drawingml/2006/main" l="13860" t="0" r="138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" y="1971675"/>
            <a:ext cx="47244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6e62778b344aa"/>
          <a:srcRect xmlns:a="http://schemas.openxmlformats.org/drawingml/2006/main" l="13860" t="0" r="1386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00800" y="1971675"/>
            <a:ext cx="4724400" cy="3676650"/>
          </a:xfrm>
          <a:prstGeom xmlns:a="http://schemas.openxmlformats.org/drawingml/2006/main" prst="roundRect">
            <a:avLst>
              <a:gd name="adj" fmla="val 3109"/>
            </a:avLst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679354-2C92-43AE-95F2-14C47D17A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53125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Secure the device before deployment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D1307E-295F-4249-A3E1-F0195877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953125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0A192F"/>
                </a:solidFill>
              </a:defRPr>
            </a:pPr>
            <a:r>
              <a:rPr sz="1350" b="1">
                <a:solidFill>
                  <a:srgbClr val="0A192F"/>
                </a:solidFill>
              </a:rPr>
              <a:t>Complete the buying decision</a:t>
            </a:r>
          </a:p>
        </p:txBody>
      </p:sp>
    </p:spTree>
    <p:extLst>
      <p:ext uri="{BB962C8B-B14F-4D97-AF65-F5344CB8AC3E}">
        <p14:creationId xmlns:p14="http://schemas.microsoft.com/office/powerpoint/2010/main" val="151620801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9">
            <a:extLst xmlns:a="http://schemas.openxmlformats.org/drawingml/2006/main">
              <a:ext uri="{FF2B5EF4-FFF2-40B4-BE49-F238E27FC236}">
                <a16:creationId xmlns:a16="http://schemas.microsoft.com/office/drawing/2014/main" id="{2350E28F-6585-4437-80FA-D5517A91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PROJECT EVOLUTION</a:t>
            </a:r>
          </a:p>
        </p:txBody>
      </p:sp>
      <p:sp>
        <p:nvSpPr>
          <p:cNvPr id="2" name="title-9">
            <a:extLst xmlns:a="http://schemas.openxmlformats.org/drawingml/2006/main">
              <a:ext uri="{FF2B5EF4-FFF2-40B4-BE49-F238E27FC236}">
                <a16:creationId xmlns:a16="http://schemas.microsoft.com/office/drawing/2014/main" id="{D3287BFA-6719-44EC-8FCE-DB5BE64D5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A192F"/>
                </a:solidFill>
              </a:defRPr>
            </a:pPr>
            <a:r>
              <a:rPr sz="2550" b="1">
                <a:solidFill>
                  <a:srgbClr val="0A192F"/>
                </a:solidFill>
              </a:rPr>
              <a:t>The strongest evidence is the progression from question to product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399780-2945-4C15-B305-1653797D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ABCE4-D3B2-438E-9D0E-F1FF84E3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3238500" cy="3571875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acbc81ae84e45"/>
          <a:stretch xmlns:a="http://schemas.openxmlformats.org/drawingml/2006/main"/>
        </p:blipFill>
        <p:spPr>
          <a:xfrm xmlns:a="http://schemas.openxmlformats.org/drawingml/2006/main">
            <a:off x="1241812" y="1981200"/>
            <a:ext cx="2088377" cy="2952750"/>
          </a:xfrm>
          <a:prstGeom xmlns:a="http://schemas.openxmlformats.org/drawingml/2006/main" prst="roundRect">
            <a:avLst>
              <a:gd name="adj" fmla="val 3947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ABB299-074D-41F8-805D-CE842EE8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768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0A88F"/>
                </a:solidFill>
              </a:defRPr>
            </a:pPr>
            <a:r>
              <a:rPr sz="1275" b="1">
                <a:solidFill>
                  <a:srgbClr val="00A88F"/>
                </a:solidFill>
              </a:rPr>
              <a:t>2024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7462C-3690-4808-B57C-D84BB726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4768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192F"/>
                </a:solidFill>
              </a:defRPr>
            </a:pPr>
            <a:r>
              <a:rPr sz="1275" b="1">
                <a:solidFill>
                  <a:srgbClr val="0A192F"/>
                </a:solidFill>
              </a:rPr>
              <a:t>Dissertation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44206B-3299-44FB-98ED-415D4124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238500" cy="3571875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e9ba2e3b3444e"/>
          <a:stretch xmlns:a="http://schemas.openxmlformats.org/drawingml/2006/main"/>
        </p:blipFill>
        <p:spPr>
          <a:xfrm xmlns:a="http://schemas.openxmlformats.org/drawingml/2006/main">
            <a:off x="4552950" y="2643594"/>
            <a:ext cx="2895600" cy="1627961"/>
          </a:xfrm>
          <a:prstGeom xmlns:a="http://schemas.openxmlformats.org/drawingml/2006/main" prst="roundRect">
            <a:avLst>
              <a:gd name="adj" fmla="val 394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8C4BC-4C50-4002-B8F6-B216D077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4768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0A88F"/>
                </a:solidFill>
              </a:defRPr>
            </a:pPr>
            <a:r>
              <a:rPr sz="1275" b="1">
                <a:solidFill>
                  <a:srgbClr val="00A88F"/>
                </a:solidFill>
              </a:rPr>
              <a:t>2024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4A41B9-CDDC-4D23-8666-7F22D232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54768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192F"/>
                </a:solidFill>
              </a:defRPr>
            </a:pPr>
            <a:r>
              <a:rPr sz="1275" b="1">
                <a:solidFill>
                  <a:srgbClr val="0A192F"/>
                </a:solidFill>
              </a:rPr>
              <a:t>Original presentation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A004BB-328F-4D85-A156-5CC61E7CF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3238500" cy="3571875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98ea33ead4060"/>
          <a:stretch xmlns:a="http://schemas.openxmlformats.org/drawingml/2006/main"/>
        </p:blipFill>
        <p:spPr>
          <a:xfrm xmlns:a="http://schemas.openxmlformats.org/drawingml/2006/main">
            <a:off x="8267700" y="2643188"/>
            <a:ext cx="2895600" cy="1628775"/>
          </a:xfrm>
          <a:prstGeom xmlns:a="http://schemas.openxmlformats.org/drawingml/2006/main" prst="roundRect">
            <a:avLst>
              <a:gd name="adj" fmla="val 3947"/>
            </a:avLst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EF2C1B-372E-4615-9A0C-5BB76F41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476875"/>
            <a:ext cx="857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0A88F"/>
                </a:solidFill>
              </a:defRPr>
            </a:pPr>
            <a:r>
              <a:rPr sz="1275" b="1">
                <a:solidFill>
                  <a:srgbClr val="00A88F"/>
                </a:solidFill>
              </a:rPr>
              <a:t>Current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0C08FC-CD9C-4129-9258-623BDEF6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4768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0A192F"/>
                </a:solidFill>
              </a:defRPr>
            </a:pPr>
            <a:r>
              <a:rPr sz="1275" b="1">
                <a:solidFill>
                  <a:srgbClr val="0A192F"/>
                </a:solidFill>
              </a:rPr>
              <a:t>Working toolkit</a:t>
            </a:r>
          </a:p>
        </p:txBody>
      </p:sp>
    </p:spTree>
    <p:extLst>
      <p:ext uri="{BB962C8B-B14F-4D97-AF65-F5344CB8AC3E}">
        <p14:creationId xmlns:p14="http://schemas.microsoft.com/office/powerpoint/2010/main" val="1358029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10">
            <a:extLst xmlns:a="http://schemas.openxmlformats.org/drawingml/2006/main">
              <a:ext uri="{FF2B5EF4-FFF2-40B4-BE49-F238E27FC236}">
                <a16:creationId xmlns:a16="http://schemas.microsoft.com/office/drawing/2014/main" id="{AE528414-00C4-4EF9-944E-73E075D8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IMPLEMENTATION</a:t>
            </a:r>
          </a:p>
        </p:txBody>
      </p:sp>
      <p:sp>
        <p:nvSpPr>
          <p:cNvPr id="2" name="title-10">
            <a:extLst xmlns:a="http://schemas.openxmlformats.org/drawingml/2006/main">
              <a:ext uri="{FF2B5EF4-FFF2-40B4-BE49-F238E27FC236}">
                <a16:creationId xmlns:a16="http://schemas.microsoft.com/office/drawing/2014/main" id="{5AE766B7-9D10-4185-9ED9-F299125B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A192F"/>
                </a:solidFill>
              </a:defRPr>
            </a:pPr>
            <a:r>
              <a:rPr sz="2925" b="1">
                <a:solidFill>
                  <a:srgbClr val="0A192F"/>
                </a:solidFill>
              </a:rPr>
              <a:t>A lightweight stack keeps the working prototype portable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A2FC45-9C22-43A2-9CA1-903B2CBFE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9E5A4-C5FD-471C-8780-365AF6947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5810250" cy="4000500"/>
          </a:xfrm>
          <a:prstGeom xmlns:a="http://schemas.openxmlformats.org/drawingml/2006/main" prst="roundRect">
            <a:avLst>
              <a:gd name="adj" fmla="val 2857"/>
            </a:avLst>
          </a:prstGeom>
          <a:solidFill xmlns:a="http://schemas.openxmlformats.org/drawingml/2006/main">
            <a:srgbClr val="F4F8F7"/>
          </a:solidFill>
          <a:ln xmlns:a="http://schemas.openxmlformats.org/drawingml/2006/main" w="9525">
            <a:solidFill>
              <a:srgbClr val="D8E1E5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c54d49da743e8"/>
          <a:srcRect xmlns:a="http://schemas.openxmlformats.org/drawingml/2006/main" l="7663" t="0" r="76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76300" y="2019300"/>
            <a:ext cx="5391150" cy="3581400"/>
          </a:xfrm>
          <a:prstGeom xmlns:a="http://schemas.openxmlformats.org/drawingml/2006/main" prst="roundRect">
            <a:avLst>
              <a:gd name="adj" fmla="val 3191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C5C2EC-32B9-4A2A-BEB4-BC6A90CD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095500"/>
            <a:ext cx="3619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0A192F"/>
                </a:solidFill>
              </a:defRPr>
            </a:pPr>
            <a:r>
              <a:rPr sz="2100" b="1">
                <a:solidFill>
                  <a:srgbClr val="0A192F"/>
                </a:solidFill>
              </a:rPr>
              <a:t>Product architecture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7B506C-3FB5-4C8D-9426-38A0DE8AA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762250"/>
            <a:ext cx="371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Python + Flask</a:t>
            </a:r>
          </a:p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Application and routing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8DA58F-CDE9-45A6-886E-44100BBC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667125"/>
            <a:ext cx="371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SQLite + Pandas</a:t>
            </a:r>
          </a:p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Structured device evidence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B010F-6B38-46BB-B78B-5D2F6752B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572000"/>
            <a:ext cx="3714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Graphviz</a:t>
            </a:r>
          </a:p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Decision and provisioning flows</a:t>
            </a:r>
          </a:p>
        </p:txBody>
      </p:sp>
    </p:spTree>
    <p:extLst>
      <p:ext uri="{BB962C8B-B14F-4D97-AF65-F5344CB8AC3E}">
        <p14:creationId xmlns:p14="http://schemas.microsoft.com/office/powerpoint/2010/main" val="20994425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kicker-11">
            <a:extLst xmlns:a="http://schemas.openxmlformats.org/drawingml/2006/main">
              <a:ext uri="{FF2B5EF4-FFF2-40B4-BE49-F238E27FC236}">
                <a16:creationId xmlns:a16="http://schemas.microsoft.com/office/drawing/2014/main" id="{456CD4DC-094E-45C5-9092-177B09E65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A88F"/>
                </a:solidFill>
              </a:defRPr>
            </a:pPr>
            <a:r>
              <a:rPr sz="1050" b="1">
                <a:solidFill>
                  <a:srgbClr val="00A88F"/>
                </a:solidFill>
              </a:rPr>
              <a:t>WHAT COMES NEXT</a:t>
            </a:r>
          </a:p>
        </p:txBody>
      </p:sp>
      <p:sp>
        <p:nvSpPr>
          <p:cNvPr id="2" name="title-11">
            <a:extLst xmlns:a="http://schemas.openxmlformats.org/drawingml/2006/main">
              <a:ext uri="{FF2B5EF4-FFF2-40B4-BE49-F238E27FC236}">
                <a16:creationId xmlns:a16="http://schemas.microsoft.com/office/drawing/2014/main" id="{4DE2018A-71C7-4B58-B0D5-8386F746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0A192F"/>
                </a:solidFill>
              </a:defRPr>
            </a:pPr>
            <a:r>
              <a:rPr sz="2550" b="1">
                <a:solidFill>
                  <a:srgbClr val="0A192F"/>
                </a:solidFill>
              </a:rPr>
              <a:t>The next phase is stronger evidence, scoring and organisational validation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1891E5-1F3B-4ACF-A7AE-476B9B47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002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69172-D76F-44CF-ABFE-43F7982D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78A5A-51D2-4DD7-AC07-766788E0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187642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A192F"/>
                </a:solidFill>
              </a:defRPr>
            </a:pPr>
            <a:r>
              <a:rPr sz="1950" b="1">
                <a:solidFill>
                  <a:srgbClr val="0A192F"/>
                </a:solidFill>
              </a:rPr>
              <a:t>Broader evidence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9FC92D-6D04-4AEF-9B27-609995FD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8764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B6678"/>
                </a:solidFill>
              </a:defRPr>
            </a:pPr>
            <a:r>
              <a:rPr sz="1650">
                <a:solidFill>
                  <a:srgbClr val="5B6678"/>
                </a:solidFill>
              </a:rPr>
              <a:t>Expand and maintain the device dataset with clearer provenance.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20431-AA12-4610-B03C-0B14941E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3702A"/>
          </a:solidFill>
          <a:ln xmlns:a="http://schemas.openxmlformats.org/drawingml/2006/main" w="0">
            <a:solidFill>
              <a:srgbClr val="F3702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5B19D-7466-4478-B8ED-C6B17198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1623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A192F"/>
                </a:solidFill>
              </a:defRPr>
            </a:pPr>
            <a:r>
              <a:rPr sz="1950" b="1">
                <a:solidFill>
                  <a:srgbClr val="0A192F"/>
                </a:solidFill>
              </a:rPr>
              <a:t>Explainable scoring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6C6C35-3330-47CD-B09B-9E2412F6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162300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B6678"/>
                </a:solidFill>
              </a:defRPr>
            </a:pPr>
            <a:r>
              <a:rPr sz="1650">
                <a:solidFill>
                  <a:srgbClr val="5B6678"/>
                </a:solidFill>
              </a:rPr>
              <a:t>Make every recommendation traceable to transparent criteria.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DF4DBE-C3EB-4CF9-B109-553E3FB06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243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E4F5C-02E6-44B8-A7D2-C6EBF6CA1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448175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0A192F"/>
                </a:solidFill>
              </a:defRPr>
            </a:pPr>
            <a:r>
              <a:rPr sz="1950" b="1">
                <a:solidFill>
                  <a:srgbClr val="0A192F"/>
                </a:solidFill>
              </a:rPr>
              <a:t>Operational validation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588A74-7DD5-44B8-94A6-28E2C5A86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4817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B6678"/>
                </a:solidFill>
              </a:defRPr>
            </a:pPr>
            <a:r>
              <a:rPr sz="1650">
                <a:solidFill>
                  <a:srgbClr val="5B6678"/>
                </a:solidFill>
              </a:rPr>
              <a:t>Test workflows with procurement, IT support and security teams.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DB43B-6AAB-498B-86C6-F871933CD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67375"/>
            <a:ext cx="1028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72033"/>
                </a:solidFill>
              </a:defRPr>
            </a:pPr>
            <a:r>
              <a:rPr sz="1650" b="1">
                <a:solidFill>
                  <a:srgbClr val="172033"/>
                </a:solidFill>
              </a:rPr>
              <a:t>The product is already useful as a demonstrator; the opportunity is to make its evidence and operation durable enough for real organisations.</a:t>
            </a:r>
          </a:p>
        </p:txBody>
      </p:sp>
    </p:spTree>
    <p:extLst>
      <p:ext uri="{BB962C8B-B14F-4D97-AF65-F5344CB8AC3E}">
        <p14:creationId xmlns:p14="http://schemas.microsoft.com/office/powerpoint/2010/main" val="6667022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A19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36E6CF2-338A-4DE0-8386-E428BB653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6191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I build what should exist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CAEEA-A207-48E3-BFDA-4A7A81BC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5810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CCD6F6"/>
                </a:solidFill>
              </a:defRPr>
            </a:pPr>
            <a:r>
              <a:rPr sz="1950">
                <a:solidFill>
                  <a:srgbClr val="CCD6F6"/>
                </a:solidFill>
              </a:rPr>
              <a:t>This project started with a missing standard and became a working tool that makes device security decisions easier to understand and act 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5B037D-8C98-443C-B96C-F3B0DA075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1143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8F"/>
          </a:solidFill>
          <a:ln xmlns:a="http://schemas.openxmlformats.org/drawingml/2006/main" w="0">
            <a:solidFill>
              <a:srgbClr val="00A88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1F1AF8-27BF-4405-B8F4-B73DF976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0A88F"/>
                </a:solidFill>
              </a:defRPr>
            </a:pPr>
            <a:r>
              <a:rPr sz="1500" b="1">
                <a:solidFill>
                  <a:srgbClr val="00A88F"/>
                </a:solidFill>
              </a:rPr>
              <a:t>Dissertation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090728-DECA-46F3-A0F1-75E642EB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62450"/>
            <a:ext cx="5715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CCD6F6"/>
                </a:solidFill>
              </a:defRPr>
            </a:pPr>
            <a:r>
              <a:rPr sz="1200">
                <a:solidFill>
                  <a:srgbClr val="CCD6F6"/>
                </a:solidFill>
              </a:rPr>
              <a:t>nathanbrownbennett.github.io/NathanBrown-Bennett/assets/documents/device-provisioning-dissertation.pdf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94A697-7C92-41C4-B4F6-E7727054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00A88F"/>
                </a:solidFill>
              </a:defRPr>
            </a:pPr>
            <a:r>
              <a:rPr sz="1500" b="1">
                <a:solidFill>
                  <a:srgbClr val="00A88F"/>
                </a:solidFill>
              </a:rPr>
              <a:t>Repository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BD7FED-C996-43F2-8424-5AE222F65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81650"/>
            <a:ext cx="571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CCD6F6"/>
                </a:solidFill>
              </a:defRPr>
            </a:pPr>
            <a:r>
              <a:rPr sz="1200">
                <a:solidFill>
                  <a:srgbClr val="CCD6F6"/>
                </a:solidFill>
              </a:rPr>
              <a:t>github.com/NathanBrownBennett/Dynamic-Flowchart-For-Device-Provisioning-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63EB6-F000-4E64-AED5-FE4A1146A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90550"/>
            <a:ext cx="4476750" cy="5619750"/>
          </a:xfrm>
          <a:prstGeom xmlns:a="http://schemas.openxmlformats.org/drawingml/2006/main" prst="roundRect">
            <a:avLst>
              <a:gd name="adj" fmla="val 25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4262"/>
            </a:solidFill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da150bf6446d2"/>
          <a:stretch xmlns:a="http://schemas.openxmlformats.org/drawingml/2006/main"/>
        </p:blipFill>
        <p:spPr>
          <a:xfrm xmlns:a="http://schemas.openxmlformats.org/drawingml/2006/main">
            <a:off x="7988046" y="857250"/>
            <a:ext cx="2597658" cy="5095875"/>
          </a:xfrm>
          <a:prstGeom xmlns:a="http://schemas.openxmlformats.org/drawingml/2006/main" prst="roundRect">
            <a:avLst>
              <a:gd name="adj" fmla="val 2857"/>
            </a:avLst>
          </a:prstGeom>
        </p:spPr>
      </p:pic>
    </p:spTree>
    <p:extLst>
      <p:ext uri="{BB962C8B-B14F-4D97-AF65-F5344CB8AC3E}">
        <p14:creationId xmlns:p14="http://schemas.microsoft.com/office/powerpoint/2010/main" val="16708975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Nathan Brown-Bennett</dc:creator>
  <lastModifiedBy>Nathan Brown-Bennett</lastModifiedBy>
  <dc:title>How Do We Decide What Devices We Provide? — Updated Undergraduate Project Presentation</dc:title>
  <dc:subject>Device Provisioning Toolkit undergraduate research and working product</dc:subject>
  <dcterms:created xsi:type="dcterms:W3CDTF">2026-07-15T07:39:43Z</dcterms:created>
  <dcterms:modified xsi:type="dcterms:W3CDTF">2026-07-15T07:39:43Z</dcterms:modified>
</coreProperties>
</file>